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s" ContentType="video/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298" r:id="rId3"/>
    <p:sldId id="373" r:id="rId4"/>
    <p:sldId id="371" r:id="rId5"/>
    <p:sldId id="346" r:id="rId6"/>
    <p:sldId id="370" r:id="rId7"/>
    <p:sldId id="390" r:id="rId8"/>
    <p:sldId id="377" r:id="rId9"/>
    <p:sldId id="365" r:id="rId10"/>
    <p:sldId id="376" r:id="rId11"/>
    <p:sldId id="375" r:id="rId12"/>
    <p:sldId id="362" r:id="rId13"/>
    <p:sldId id="355" r:id="rId14"/>
    <p:sldId id="357" r:id="rId15"/>
    <p:sldId id="369" r:id="rId16"/>
    <p:sldId id="374" r:id="rId17"/>
    <p:sldId id="386" r:id="rId18"/>
    <p:sldId id="387" r:id="rId19"/>
    <p:sldId id="304" r:id="rId20"/>
    <p:sldId id="368" r:id="rId21"/>
    <p:sldId id="366" r:id="rId22"/>
    <p:sldId id="358" r:id="rId23"/>
    <p:sldId id="363" r:id="rId24"/>
    <p:sldId id="378" r:id="rId25"/>
    <p:sldId id="379" r:id="rId26"/>
    <p:sldId id="380" r:id="rId27"/>
    <p:sldId id="381" r:id="rId28"/>
    <p:sldId id="382" r:id="rId29"/>
    <p:sldId id="389" r:id="rId30"/>
    <p:sldId id="385" r:id="rId31"/>
    <p:sldId id="388" r:id="rId32"/>
    <p:sldId id="383" r:id="rId33"/>
    <p:sldId id="384"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7654" autoAdjust="0"/>
  </p:normalViewPr>
  <p:slideViewPr>
    <p:cSldViewPr>
      <p:cViewPr varScale="1">
        <p:scale>
          <a:sx n="59" d="100"/>
          <a:sy n="59" d="100"/>
        </p:scale>
        <p:origin x="1740"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B9E03-ABFD-4110-BA53-488FC2EEE856}" type="datetimeFigureOut">
              <a:rPr lang="tr-TR" smtClean="0"/>
              <a:t>6.08.2020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3D089-8A40-42AD-8FDB-F01977C6BE05}" type="slidenum">
              <a:rPr lang="tr-TR" smtClean="0"/>
              <a:t>‹#›</a:t>
            </a:fld>
            <a:endParaRPr lang="tr-TR"/>
          </a:p>
        </p:txBody>
      </p:sp>
    </p:spTree>
    <p:extLst>
      <p:ext uri="{BB962C8B-B14F-4D97-AF65-F5344CB8AC3E}">
        <p14:creationId xmlns:p14="http://schemas.microsoft.com/office/powerpoint/2010/main" val="103392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43D089-8A40-42AD-8FDB-F01977C6BE05}" type="slidenum">
              <a:rPr lang="tr-TR" smtClean="0"/>
              <a:t>7</a:t>
            </a:fld>
            <a:endParaRPr lang="tr-TR"/>
          </a:p>
        </p:txBody>
      </p:sp>
    </p:spTree>
    <p:extLst>
      <p:ext uri="{BB962C8B-B14F-4D97-AF65-F5344CB8AC3E}">
        <p14:creationId xmlns:p14="http://schemas.microsoft.com/office/powerpoint/2010/main" val="118197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solidFill>
                  <a:schemeClr val="tx1"/>
                </a:solidFill>
              </a:rPr>
              <a:t>Şeyh </a:t>
            </a:r>
            <a:r>
              <a:rPr lang="tr-TR" sz="1200" b="1" dirty="0" err="1">
                <a:solidFill>
                  <a:schemeClr val="tx1"/>
                </a:solidFill>
              </a:rPr>
              <a:t>Sadî</a:t>
            </a:r>
            <a:r>
              <a:rPr lang="tr-TR" sz="1200" b="1" dirty="0">
                <a:solidFill>
                  <a:schemeClr val="tx1"/>
                </a:solidFill>
              </a:rPr>
              <a:t>,</a:t>
            </a:r>
            <a:r>
              <a:rPr lang="tr-TR" sz="1200" dirty="0">
                <a:solidFill>
                  <a:schemeClr val="tx1"/>
                </a:solidFill>
              </a:rPr>
              <a:t> ayakkabısız kalmış. Ayakkabı alacak parası da yokmuş. Can sıkıntısı ile </a:t>
            </a:r>
            <a:r>
              <a:rPr lang="tr-TR" sz="1200" dirty="0" err="1">
                <a:solidFill>
                  <a:schemeClr val="tx1"/>
                </a:solidFill>
              </a:rPr>
              <a:t>Kufe</a:t>
            </a:r>
            <a:r>
              <a:rPr lang="tr-TR" sz="1200" dirty="0">
                <a:solidFill>
                  <a:schemeClr val="tx1"/>
                </a:solidFill>
              </a:rPr>
              <a:t> Camii'ne gitmiş. Cami­nin önünde ayaksız bir dilenci görünce, ayakkabısız ayaklarına bakıp şükretmiş.</a:t>
            </a:r>
          </a:p>
          <a:p>
            <a:endParaRPr lang="tr-TR" dirty="0"/>
          </a:p>
        </p:txBody>
      </p:sp>
      <p:sp>
        <p:nvSpPr>
          <p:cNvPr id="4" name="Slayt Numarası Yer Tutucusu 3"/>
          <p:cNvSpPr>
            <a:spLocks noGrp="1"/>
          </p:cNvSpPr>
          <p:nvPr>
            <p:ph type="sldNum" sz="quarter" idx="10"/>
          </p:nvPr>
        </p:nvSpPr>
        <p:spPr/>
        <p:txBody>
          <a:bodyPr/>
          <a:lstStyle/>
          <a:p>
            <a:fld id="{EC43D089-8A40-42AD-8FDB-F01977C6BE05}" type="slidenum">
              <a:rPr lang="tr-TR" smtClean="0"/>
              <a:t>9</a:t>
            </a:fld>
            <a:endParaRPr lang="tr-TR"/>
          </a:p>
        </p:txBody>
      </p:sp>
    </p:spTree>
    <p:extLst>
      <p:ext uri="{BB962C8B-B14F-4D97-AF65-F5344CB8AC3E}">
        <p14:creationId xmlns:p14="http://schemas.microsoft.com/office/powerpoint/2010/main" val="35803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r>
              <a:rPr lang="tr-TR" sz="1200" b="1" dirty="0">
                <a:solidFill>
                  <a:schemeClr val="tx1"/>
                </a:solidFill>
              </a:rPr>
              <a:t>YÜZÜĞÜN TAKILDIĞI PARMAK</a:t>
            </a:r>
            <a:endParaRPr lang="tr-TR" sz="1200" dirty="0">
              <a:solidFill>
                <a:schemeClr val="tx1"/>
              </a:solidFill>
            </a:endParaRPr>
          </a:p>
          <a:p>
            <a:pPr algn="just" fontAlgn="base"/>
            <a:r>
              <a:rPr lang="tr-TR" sz="1200" dirty="0">
                <a:solidFill>
                  <a:schemeClr val="tx1"/>
                </a:solidFill>
              </a:rPr>
              <a:t>Sultan III. </a:t>
            </a:r>
            <a:r>
              <a:rPr lang="tr-TR" sz="1200" dirty="0" err="1">
                <a:solidFill>
                  <a:schemeClr val="tx1"/>
                </a:solidFill>
              </a:rPr>
              <a:t>Ahmed</a:t>
            </a:r>
            <a:r>
              <a:rPr lang="tr-TR" sz="1200" dirty="0">
                <a:solidFill>
                  <a:schemeClr val="tx1"/>
                </a:solidFill>
              </a:rPr>
              <a:t> kendisine hediye edilen çok kıymetli, zümrüt bir yüzüğü, </a:t>
            </a:r>
            <a:r>
              <a:rPr lang="tr-TR" sz="1200" dirty="0" err="1">
                <a:solidFill>
                  <a:schemeClr val="tx1"/>
                </a:solidFill>
              </a:rPr>
              <a:t>dîvan</a:t>
            </a:r>
            <a:r>
              <a:rPr lang="tr-TR" sz="1200" dirty="0">
                <a:solidFill>
                  <a:schemeClr val="tx1"/>
                </a:solidFill>
              </a:rPr>
              <a:t> toplantısındaki vezirlerine göstererek: </a:t>
            </a:r>
          </a:p>
          <a:p>
            <a:pPr algn="just" fontAlgn="base"/>
            <a:r>
              <a:rPr lang="tr-TR" sz="1600" dirty="0">
                <a:solidFill>
                  <a:srgbClr val="FF0000"/>
                </a:solidFill>
              </a:rPr>
              <a:t>“–</a:t>
            </a:r>
            <a:r>
              <a:rPr lang="tr-TR" sz="1600" b="1" dirty="0">
                <a:solidFill>
                  <a:srgbClr val="FF0000"/>
                </a:solidFill>
              </a:rPr>
              <a:t>Acaba bundan kıymetli bir şey var mıdır?</a:t>
            </a:r>
            <a:r>
              <a:rPr lang="tr-TR" sz="1600" dirty="0">
                <a:solidFill>
                  <a:srgbClr val="FF0000"/>
                </a:solidFill>
              </a:rPr>
              <a:t>” </a:t>
            </a:r>
            <a:r>
              <a:rPr lang="tr-TR" sz="1200" dirty="0">
                <a:solidFill>
                  <a:schemeClr val="tx1"/>
                </a:solidFill>
              </a:rPr>
              <a:t>diye sordu.</a:t>
            </a:r>
          </a:p>
          <a:p>
            <a:pPr algn="just" fontAlgn="base"/>
            <a:r>
              <a:rPr lang="tr-TR" sz="1200" dirty="0">
                <a:solidFill>
                  <a:schemeClr val="tx1"/>
                </a:solidFill>
              </a:rPr>
              <a:t>Vezirleri şöyle cevap verdiler:“–Sıhhat ve afiyetle takınız Sultanım, bundan değerli bir şey olamaz.”</a:t>
            </a:r>
          </a:p>
          <a:p>
            <a:pPr algn="just" fontAlgn="base"/>
            <a:r>
              <a:rPr lang="tr-TR" sz="1200" dirty="0">
                <a:solidFill>
                  <a:schemeClr val="tx1"/>
                </a:solidFill>
              </a:rPr>
              <a:t>Sadrazam Nevşehirli İbrahim Paşa itiraz etti:</a:t>
            </a:r>
          </a:p>
          <a:p>
            <a:pPr algn="just" fontAlgn="base"/>
            <a:r>
              <a:rPr lang="tr-TR" sz="1200" dirty="0">
                <a:solidFill>
                  <a:srgbClr val="002060"/>
                </a:solidFill>
              </a:rPr>
              <a:t>“–</a:t>
            </a:r>
            <a:r>
              <a:rPr lang="tr-TR" sz="1200" b="1" dirty="0">
                <a:solidFill>
                  <a:srgbClr val="002060"/>
                </a:solidFill>
              </a:rPr>
              <a:t>Bundan kıymetli bir şey vardır padişahım</a:t>
            </a:r>
            <a:r>
              <a:rPr lang="tr-TR" sz="1200" dirty="0">
                <a:solidFill>
                  <a:srgbClr val="002060"/>
                </a:solidFill>
              </a:rPr>
              <a:t>!”</a:t>
            </a:r>
            <a:r>
              <a:rPr lang="tr-TR" sz="1200" dirty="0">
                <a:solidFill>
                  <a:schemeClr val="tx1"/>
                </a:solidFill>
              </a:rPr>
              <a:t> dedi. </a:t>
            </a:r>
          </a:p>
          <a:p>
            <a:pPr algn="just" fontAlgn="base"/>
            <a:r>
              <a:rPr lang="tr-TR" sz="1200" dirty="0">
                <a:solidFill>
                  <a:schemeClr val="tx1"/>
                </a:solidFill>
              </a:rPr>
              <a:t>Hükümdar merakla sordu: “–</a:t>
            </a:r>
            <a:r>
              <a:rPr lang="tr-TR" sz="1200" b="1" dirty="0">
                <a:solidFill>
                  <a:schemeClr val="tx1"/>
                </a:solidFill>
              </a:rPr>
              <a:t>Ne ola ki?</a:t>
            </a:r>
            <a:r>
              <a:rPr lang="tr-TR" sz="1200" dirty="0">
                <a:solidFill>
                  <a:schemeClr val="tx1"/>
                </a:solidFill>
              </a:rPr>
              <a:t>”</a:t>
            </a:r>
          </a:p>
          <a:p>
            <a:pPr algn="just" fontAlgn="base"/>
            <a:r>
              <a:rPr lang="tr-TR" sz="2000" dirty="0">
                <a:solidFill>
                  <a:srgbClr val="7030A0"/>
                </a:solidFill>
              </a:rPr>
              <a:t>“–</a:t>
            </a:r>
            <a:r>
              <a:rPr lang="tr-TR" sz="2000" b="1" dirty="0">
                <a:solidFill>
                  <a:srgbClr val="7030A0"/>
                </a:solidFill>
              </a:rPr>
              <a:t>O yüzüğün takıldığı parmak hünkârım</a:t>
            </a:r>
            <a:r>
              <a:rPr lang="tr-TR" sz="2000" dirty="0">
                <a:solidFill>
                  <a:srgbClr val="7030A0"/>
                </a:solidFill>
              </a:rPr>
              <a:t>!”</a:t>
            </a:r>
          </a:p>
          <a:p>
            <a:endParaRPr lang="tr-TR" dirty="0"/>
          </a:p>
        </p:txBody>
      </p:sp>
      <p:sp>
        <p:nvSpPr>
          <p:cNvPr id="4" name="Slayt Numarası Yer Tutucusu 3"/>
          <p:cNvSpPr>
            <a:spLocks noGrp="1"/>
          </p:cNvSpPr>
          <p:nvPr>
            <p:ph type="sldNum" sz="quarter" idx="10"/>
          </p:nvPr>
        </p:nvSpPr>
        <p:spPr/>
        <p:txBody>
          <a:bodyPr/>
          <a:lstStyle/>
          <a:p>
            <a:fld id="{EC43D089-8A40-42AD-8FDB-F01977C6BE05}" type="slidenum">
              <a:rPr lang="tr-TR" smtClean="0"/>
              <a:t>10</a:t>
            </a:fld>
            <a:endParaRPr lang="tr-TR"/>
          </a:p>
        </p:txBody>
      </p:sp>
    </p:spTree>
    <p:extLst>
      <p:ext uri="{BB962C8B-B14F-4D97-AF65-F5344CB8AC3E}">
        <p14:creationId xmlns:p14="http://schemas.microsoft.com/office/powerpoint/2010/main" val="347724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61FE95B-741B-4602-84BD-FF4A91FD9DA7}" type="datetimeFigureOut">
              <a:rPr lang="tr-TR" smtClean="0"/>
              <a:pPr/>
              <a:t>6.08.2020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FE95B-741B-4602-84BD-FF4A91FD9DA7}" type="datetimeFigureOut">
              <a:rPr lang="tr-TR" smtClean="0"/>
              <a:pPr/>
              <a:t>6.08.2020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F55C3-1061-401A-9890-29B4071D63F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ts"/><Relationship Id="rId1" Type="http://schemas.microsoft.com/office/2007/relationships/media" Target="../media/media1.ts"/><Relationship Id="rId5" Type="http://schemas.openxmlformats.org/officeDocument/2006/relationships/image" Target="../media/image16.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Dikdörtgen"/>
          <p:cNvSpPr/>
          <p:nvPr/>
        </p:nvSpPr>
        <p:spPr>
          <a:xfrm>
            <a:off x="0" y="1785926"/>
            <a:ext cx="9144032" cy="3631763"/>
          </a:xfrm>
          <a:prstGeom prst="rect">
            <a:avLst/>
          </a:prstGeom>
        </p:spPr>
        <p:txBody>
          <a:bodyPr wrap="square">
            <a:spAutoFit/>
          </a:bodyPr>
          <a:lstStyle/>
          <a:p>
            <a:pPr algn="ctr"/>
            <a:r>
              <a:rPr lang="tr-TR" sz="11500" dirty="0">
                <a:solidFill>
                  <a:srgbClr val="C00000"/>
                </a:solidFill>
                <a:latin typeface="Vivaldi" pitchFamily="66" charset="0"/>
                <a:cs typeface="Times New Roman" pitchFamily="18" charset="0"/>
              </a:rPr>
              <a:t>Nimetlerin Farkında Olmak</a:t>
            </a:r>
          </a:p>
        </p:txBody>
      </p:sp>
      <p:pic>
        <p:nvPicPr>
          <p:cNvPr id="13" name="Picture 2" descr="Datei:Diyanet İşleri Başkanlığı logo.svg"/>
          <p:cNvPicPr>
            <a:picLocks noChangeAspect="1" noChangeArrowheads="1"/>
          </p:cNvPicPr>
          <p:nvPr/>
        </p:nvPicPr>
        <p:blipFill>
          <a:blip r:embed="rId2" cstate="print"/>
          <a:srcRect/>
          <a:stretch>
            <a:fillRect/>
          </a:stretch>
        </p:blipFill>
        <p:spPr bwMode="auto">
          <a:xfrm>
            <a:off x="71406" y="71414"/>
            <a:ext cx="1428760" cy="1424005"/>
          </a:xfrm>
          <a:prstGeom prst="ellipse">
            <a:avLst/>
          </a:prstGeom>
          <a:noFill/>
        </p:spPr>
      </p:pic>
      <p:pic>
        <p:nvPicPr>
          <p:cNvPr id="15" name="Picture 4" descr="D:\SUNULAR\SLAYT VE SUNULAR İÇİN RESİMLER\PNG RESİMLERİ\Turkey.png"/>
          <p:cNvPicPr>
            <a:picLocks noChangeAspect="1" noChangeArrowheads="1"/>
          </p:cNvPicPr>
          <p:nvPr/>
        </p:nvPicPr>
        <p:blipFill>
          <a:blip r:embed="rId3"/>
          <a:srcRect/>
          <a:stretch>
            <a:fillRect/>
          </a:stretch>
        </p:blipFill>
        <p:spPr bwMode="auto">
          <a:xfrm>
            <a:off x="7643834" y="71413"/>
            <a:ext cx="1500198" cy="1500199"/>
          </a:xfrm>
          <a:prstGeom prst="rect">
            <a:avLst/>
          </a:prstGeom>
          <a:noFill/>
        </p:spPr>
      </p:pic>
      <p:sp>
        <p:nvSpPr>
          <p:cNvPr id="16" name="15 Dikdörtgen"/>
          <p:cNvSpPr/>
          <p:nvPr/>
        </p:nvSpPr>
        <p:spPr>
          <a:xfrm>
            <a:off x="2857488" y="5643578"/>
            <a:ext cx="4450816" cy="1077218"/>
          </a:xfrm>
          <a:prstGeom prst="rect">
            <a:avLst/>
          </a:prstGeom>
          <a:noFill/>
        </p:spPr>
        <p:txBody>
          <a:bodyPr wrap="square">
            <a:spAutoFit/>
          </a:bodyPr>
          <a:lstStyle/>
          <a:p>
            <a:pPr algn="ctr"/>
            <a:r>
              <a:rPr lang="tr-TR" sz="3600" b="1" dirty="0">
                <a:latin typeface="Vivaldi" pitchFamily="66" charset="0"/>
                <a:cs typeface="Times New Roman" pitchFamily="18" charset="0"/>
              </a:rPr>
              <a:t>İ</a:t>
            </a:r>
            <a:r>
              <a:rPr lang="tr-TR" sz="3600" b="1" dirty="0">
                <a:latin typeface="Times New Roman" pitchFamily="18" charset="0"/>
                <a:cs typeface="Times New Roman" pitchFamily="18" charset="0"/>
              </a:rPr>
              <a:t>dris YAVUZYİĞİT</a:t>
            </a:r>
          </a:p>
          <a:p>
            <a:pPr algn="ctr"/>
            <a:r>
              <a:rPr lang="tr-TR" sz="2800" b="1" dirty="0">
                <a:latin typeface="Times New Roman" pitchFamily="18" charset="0"/>
                <a:cs typeface="Times New Roman" pitchFamily="18" charset="0"/>
              </a:rPr>
              <a:t>Çınarcık Müftüsü</a:t>
            </a:r>
          </a:p>
        </p:txBody>
      </p:sp>
      <p:pic>
        <p:nvPicPr>
          <p:cNvPr id="18" name="Picture 2" descr="C:\Documents and Settings\dmc\Belgelerim\ek_tezhip_16.png"/>
          <p:cNvPicPr>
            <a:picLocks noChangeAspect="1" noChangeArrowheads="1"/>
          </p:cNvPicPr>
          <p:nvPr/>
        </p:nvPicPr>
        <p:blipFill>
          <a:blip r:embed="rId4"/>
          <a:srcRect/>
          <a:stretch>
            <a:fillRect/>
          </a:stretch>
        </p:blipFill>
        <p:spPr bwMode="auto">
          <a:xfrm>
            <a:off x="2714612" y="-24"/>
            <a:ext cx="3000396" cy="19649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 GÜZEL YÜZÜ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0" y="15530"/>
            <a:ext cx="5534124" cy="35909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YÜZÜK PARMAĞ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465690"/>
            <a:ext cx="4464496" cy="26042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4" name="Picture 12" descr="zümrüt yüzük erke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0"/>
            <a:ext cx="3684752" cy="3612744"/>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0" y="3429000"/>
            <a:ext cx="9144000" cy="10801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fontAlgn="base"/>
            <a:r>
              <a:rPr lang="tr-TR" sz="2000" b="1" dirty="0">
                <a:solidFill>
                  <a:schemeClr val="tx1"/>
                </a:solidFill>
              </a:rPr>
              <a:t>YÜZÜĞÜN TAKILDIĞI PARMAK</a:t>
            </a:r>
            <a:endParaRPr lang="tr-TR" sz="2000" dirty="0">
              <a:solidFill>
                <a:schemeClr val="tx1"/>
              </a:solidFill>
            </a:endParaRPr>
          </a:p>
          <a:p>
            <a:pPr algn="just" fontAlgn="base"/>
            <a:r>
              <a:rPr lang="tr-TR" sz="2000" dirty="0">
                <a:solidFill>
                  <a:schemeClr val="tx1"/>
                </a:solidFill>
              </a:rPr>
              <a:t>Sultan III. </a:t>
            </a:r>
            <a:r>
              <a:rPr lang="tr-TR" sz="2000" dirty="0" err="1">
                <a:solidFill>
                  <a:schemeClr val="tx1"/>
                </a:solidFill>
              </a:rPr>
              <a:t>Ahmed</a:t>
            </a:r>
            <a:r>
              <a:rPr lang="tr-TR" sz="2000" dirty="0">
                <a:solidFill>
                  <a:schemeClr val="tx1"/>
                </a:solidFill>
              </a:rPr>
              <a:t>  ve Sadrazam Nevşehirli İbrahim Paşa</a:t>
            </a:r>
          </a:p>
          <a:p>
            <a:pPr algn="just" fontAlgn="base"/>
            <a:r>
              <a:rPr lang="tr-TR" sz="3600" dirty="0">
                <a:solidFill>
                  <a:srgbClr val="7030A0"/>
                </a:solidFill>
              </a:rPr>
              <a:t>“–</a:t>
            </a:r>
            <a:r>
              <a:rPr lang="tr-TR" sz="3600" b="1" dirty="0">
                <a:solidFill>
                  <a:srgbClr val="7030A0"/>
                </a:solidFill>
              </a:rPr>
              <a:t>O yüzüğün takıldığı parmak hünkârım</a:t>
            </a:r>
            <a:r>
              <a:rPr lang="tr-TR" sz="3600" dirty="0">
                <a:solidFill>
                  <a:srgbClr val="7030A0"/>
                </a:solidFill>
              </a:rPr>
              <a:t>!”</a:t>
            </a:r>
          </a:p>
        </p:txBody>
      </p:sp>
    </p:spTree>
    <p:extLst>
      <p:ext uri="{BB962C8B-B14F-4D97-AF65-F5344CB8AC3E}">
        <p14:creationId xmlns:p14="http://schemas.microsoft.com/office/powerpoint/2010/main" val="22553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down)">
                                      <p:cBhvr>
                                        <p:cTn id="7" dur="580">
                                          <p:stCondLst>
                                            <p:cond delay="0"/>
                                          </p:stCondLst>
                                        </p:cTn>
                                        <p:tgtEl>
                                          <p:spTgt spid="3080"/>
                                        </p:tgtEl>
                                      </p:cBhvr>
                                    </p:animEffect>
                                    <p:anim calcmode="lin" valueType="num">
                                      <p:cBhvr>
                                        <p:cTn id="8"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80"/>
                                        </p:tgtEl>
                                      </p:cBhvr>
                                      <p:to x="100000" y="60000"/>
                                    </p:animScale>
                                    <p:animScale>
                                      <p:cBhvr>
                                        <p:cTn id="14" dur="166" decel="50000">
                                          <p:stCondLst>
                                            <p:cond delay="676"/>
                                          </p:stCondLst>
                                        </p:cTn>
                                        <p:tgtEl>
                                          <p:spTgt spid="3080"/>
                                        </p:tgtEl>
                                      </p:cBhvr>
                                      <p:to x="100000" y="100000"/>
                                    </p:animScale>
                                    <p:animScale>
                                      <p:cBhvr>
                                        <p:cTn id="15" dur="26">
                                          <p:stCondLst>
                                            <p:cond delay="1312"/>
                                          </p:stCondLst>
                                        </p:cTn>
                                        <p:tgtEl>
                                          <p:spTgt spid="3080"/>
                                        </p:tgtEl>
                                      </p:cBhvr>
                                      <p:to x="100000" y="80000"/>
                                    </p:animScale>
                                    <p:animScale>
                                      <p:cBhvr>
                                        <p:cTn id="16" dur="166" decel="50000">
                                          <p:stCondLst>
                                            <p:cond delay="1338"/>
                                          </p:stCondLst>
                                        </p:cTn>
                                        <p:tgtEl>
                                          <p:spTgt spid="3080"/>
                                        </p:tgtEl>
                                      </p:cBhvr>
                                      <p:to x="100000" y="100000"/>
                                    </p:animScale>
                                    <p:animScale>
                                      <p:cBhvr>
                                        <p:cTn id="17" dur="26">
                                          <p:stCondLst>
                                            <p:cond delay="1642"/>
                                          </p:stCondLst>
                                        </p:cTn>
                                        <p:tgtEl>
                                          <p:spTgt spid="3080"/>
                                        </p:tgtEl>
                                      </p:cBhvr>
                                      <p:to x="100000" y="90000"/>
                                    </p:animScale>
                                    <p:animScale>
                                      <p:cBhvr>
                                        <p:cTn id="18" dur="166" decel="50000">
                                          <p:stCondLst>
                                            <p:cond delay="1668"/>
                                          </p:stCondLst>
                                        </p:cTn>
                                        <p:tgtEl>
                                          <p:spTgt spid="3080"/>
                                        </p:tgtEl>
                                      </p:cBhvr>
                                      <p:to x="100000" y="100000"/>
                                    </p:animScale>
                                    <p:animScale>
                                      <p:cBhvr>
                                        <p:cTn id="19" dur="26">
                                          <p:stCondLst>
                                            <p:cond delay="1808"/>
                                          </p:stCondLst>
                                        </p:cTn>
                                        <p:tgtEl>
                                          <p:spTgt spid="3080"/>
                                        </p:tgtEl>
                                      </p:cBhvr>
                                      <p:to x="100000" y="95000"/>
                                    </p:animScale>
                                    <p:animScale>
                                      <p:cBhvr>
                                        <p:cTn id="20" dur="166" decel="50000">
                                          <p:stCondLst>
                                            <p:cond delay="1834"/>
                                          </p:stCondLst>
                                        </p:cTn>
                                        <p:tgtEl>
                                          <p:spTgt spid="30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574330"/>
            <a:ext cx="8534182"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tx1"/>
                </a:solidFill>
              </a:rPr>
              <a:t>Şikayet Etmeden Önce</a:t>
            </a:r>
            <a:endParaRPr lang="tr-TR" sz="2000" dirty="0">
              <a:solidFill>
                <a:schemeClr val="tx1"/>
              </a:solidFill>
            </a:endParaRPr>
          </a:p>
          <a:p>
            <a:pPr algn="just" fontAlgn="base"/>
            <a:r>
              <a:rPr lang="tr-TR" sz="2000" dirty="0">
                <a:solidFill>
                  <a:schemeClr val="tx1"/>
                </a:solidFill>
              </a:rPr>
              <a:t>Bir adam, </a:t>
            </a:r>
            <a:r>
              <a:rPr lang="tr-TR" sz="2400" b="1" u="sng" dirty="0" err="1">
                <a:solidFill>
                  <a:srgbClr val="7030A0"/>
                </a:solidFill>
                <a:effectLst>
                  <a:outerShdw blurRad="38100" dist="38100" dir="2700000" algn="tl">
                    <a:srgbClr val="000000">
                      <a:alpha val="43137"/>
                    </a:srgbClr>
                  </a:outerShdw>
                </a:effectLst>
              </a:rPr>
              <a:t>Tabiîn’in</a:t>
            </a:r>
            <a:r>
              <a:rPr lang="tr-TR" sz="2400" b="1" u="sng" dirty="0">
                <a:solidFill>
                  <a:srgbClr val="7030A0"/>
                </a:solidFill>
                <a:effectLst>
                  <a:outerShdw blurRad="38100" dist="38100" dir="2700000" algn="tl">
                    <a:srgbClr val="000000">
                      <a:alpha val="43137"/>
                    </a:srgbClr>
                  </a:outerShdw>
                </a:effectLst>
              </a:rPr>
              <a:t> büyüklerinden Yunus b. Ubeyd’in </a:t>
            </a:r>
            <a:r>
              <a:rPr lang="tr-TR" sz="2000" dirty="0">
                <a:solidFill>
                  <a:schemeClr val="tx1"/>
                </a:solidFill>
              </a:rPr>
              <a:t>Basra’daki dükkânına gelmiş, yoksulluktan yakınıyordu. Son derece mutsuz bir adamdı bu. Bazıları gibi </a:t>
            </a:r>
            <a:r>
              <a:rPr lang="tr-TR" sz="2000" b="1" dirty="0">
                <a:solidFill>
                  <a:schemeClr val="tx1"/>
                </a:solidFill>
              </a:rPr>
              <a:t>parası pulu, malı mülkü olmadığı için kendisini fakir sayıyordu ve bu durumdan hoşnut değildi.</a:t>
            </a:r>
            <a:r>
              <a:rPr lang="tr-TR" sz="2000" dirty="0">
                <a:solidFill>
                  <a:schemeClr val="tx1"/>
                </a:solidFill>
              </a:rPr>
              <a:t> Yunus b. Ubeyd ona şöyle dedi:</a:t>
            </a:r>
          </a:p>
          <a:p>
            <a:pPr algn="just" fontAlgn="base"/>
            <a:r>
              <a:rPr lang="tr-TR" sz="2000" dirty="0">
                <a:solidFill>
                  <a:srgbClr val="FF0000"/>
                </a:solidFill>
              </a:rPr>
              <a:t>– </a:t>
            </a:r>
            <a:r>
              <a:rPr lang="tr-TR" sz="2000" b="1" dirty="0">
                <a:solidFill>
                  <a:srgbClr val="FF0000"/>
                </a:solidFill>
              </a:rPr>
              <a:t>Görmeni sağlayan şu gözlerin olmasaydı da yüz bin dirhem paran olsaydı, bu seni mutlu eder miydi?</a:t>
            </a:r>
            <a:endParaRPr lang="tr-TR" sz="2000" dirty="0">
              <a:solidFill>
                <a:srgbClr val="FF0000"/>
              </a:solidFill>
            </a:endParaRPr>
          </a:p>
          <a:p>
            <a:pPr algn="just" fontAlgn="base"/>
            <a:r>
              <a:rPr lang="tr-TR" sz="2000" dirty="0">
                <a:solidFill>
                  <a:schemeClr val="tx1"/>
                </a:solidFill>
              </a:rPr>
              <a:t>Adam, tereddütsüz “Hayır!” diye cevap verdi.</a:t>
            </a:r>
          </a:p>
          <a:p>
            <a:pPr algn="just" fontAlgn="base"/>
            <a:r>
              <a:rPr lang="tr-TR" sz="2000" b="1" dirty="0">
                <a:solidFill>
                  <a:srgbClr val="FF0000"/>
                </a:solidFill>
              </a:rPr>
              <a:t>– Peki ellerin olmasaydı da yüz bin dirhem paran olsaydı, bunu ister miydin?</a:t>
            </a:r>
            <a:endParaRPr lang="tr-TR" sz="2000" dirty="0">
              <a:solidFill>
                <a:srgbClr val="FF0000"/>
              </a:solidFill>
            </a:endParaRPr>
          </a:p>
          <a:p>
            <a:pPr algn="just" fontAlgn="base"/>
            <a:r>
              <a:rPr lang="tr-TR" sz="2000" dirty="0">
                <a:solidFill>
                  <a:schemeClr val="tx1"/>
                </a:solidFill>
              </a:rPr>
              <a:t>Adam yine kesin bir dille “Hayır!” dedi.</a:t>
            </a:r>
          </a:p>
          <a:p>
            <a:pPr algn="just" fontAlgn="base"/>
            <a:r>
              <a:rPr lang="tr-TR" sz="2000" dirty="0">
                <a:solidFill>
                  <a:schemeClr val="tx1"/>
                </a:solidFill>
              </a:rPr>
              <a:t>Yunus b. Ubeyd, insanın sahip olduğu uzuvların bir kısmını daha tek tek sayıp adama bunların yerine parayı tercih edip etmeyeceğini sordu ve her defasında da aynı cevabı aldı. Nihayet şunları söyledi ona:</a:t>
            </a:r>
          </a:p>
          <a:p>
            <a:pPr algn="just" fontAlgn="base"/>
            <a:r>
              <a:rPr lang="tr-TR" sz="2000" b="1" dirty="0">
                <a:solidFill>
                  <a:srgbClr val="FF0000"/>
                </a:solidFill>
              </a:rPr>
              <a:t>– Bakıyorum üzerinde yüz binlerce dirheme değişmeye razı olmadığın nimetler var ve sen hâlâ yoksulluktan yakınıyorsun!</a:t>
            </a:r>
            <a:endParaRPr lang="tr-TR" sz="2000" dirty="0">
              <a:solidFill>
                <a:srgbClr val="FF0000"/>
              </a:solidFill>
            </a:endParaRPr>
          </a:p>
          <a:p>
            <a:pPr algn="just" fontAlgn="base"/>
            <a:r>
              <a:rPr lang="tr-TR" sz="2000" dirty="0">
                <a:solidFill>
                  <a:schemeClr val="tx1"/>
                </a:solidFill>
              </a:rPr>
              <a:t>Bugün de dilimizle ve kalbimizle şikâyete yeltenmeden önce nelere sahip olduğumuzu düşünmekte fayda var.</a:t>
            </a:r>
          </a:p>
        </p:txBody>
      </p:sp>
    </p:spTree>
    <p:extLst>
      <p:ext uri="{BB962C8B-B14F-4D97-AF65-F5344CB8AC3E}">
        <p14:creationId xmlns:p14="http://schemas.microsoft.com/office/powerpoint/2010/main" val="371125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0" y="1150394"/>
            <a:ext cx="9144000"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a:solidFill>
                  <a:schemeClr val="tx1"/>
                </a:solidFill>
              </a:rPr>
              <a:t>وَاذْكُرُوا نِعْمَتَ اللّٰهِ عَلَيْكُمْ</a:t>
            </a:r>
            <a:endParaRPr lang="tr-TR" sz="6600" dirty="0">
              <a:solidFill>
                <a:schemeClr val="tx1"/>
              </a:solidFill>
            </a:endParaRPr>
          </a:p>
          <a:p>
            <a:pPr algn="ctr"/>
            <a:r>
              <a:rPr lang="tr-TR" sz="6600" b="1" dirty="0">
                <a:solidFill>
                  <a:srgbClr val="00B050"/>
                </a:solidFill>
                <a:effectLst>
                  <a:outerShdw blurRad="38100" dist="38100" dir="2700000" algn="tl">
                    <a:srgbClr val="000000">
                      <a:alpha val="43137"/>
                    </a:srgbClr>
                  </a:outerShdw>
                </a:effectLst>
              </a:rPr>
              <a:t>“Allah'ın </a:t>
            </a:r>
          </a:p>
          <a:p>
            <a:pPr algn="ctr"/>
            <a:r>
              <a:rPr lang="tr-TR" sz="6600" b="1" dirty="0">
                <a:solidFill>
                  <a:srgbClr val="FF0000"/>
                </a:solidFill>
                <a:effectLst>
                  <a:outerShdw blurRad="38100" dist="38100" dir="2700000" algn="tl">
                    <a:srgbClr val="000000">
                      <a:alpha val="43137"/>
                    </a:srgbClr>
                  </a:outerShdw>
                </a:effectLst>
              </a:rPr>
              <a:t>sizin üzerinizdeki </a:t>
            </a:r>
          </a:p>
          <a:p>
            <a:pPr algn="ctr"/>
            <a:r>
              <a:rPr lang="tr-TR" sz="6600" b="1" dirty="0">
                <a:solidFill>
                  <a:srgbClr val="0070C0"/>
                </a:solidFill>
                <a:effectLst>
                  <a:outerShdw blurRad="38100" dist="38100" dir="2700000" algn="tl">
                    <a:srgbClr val="000000">
                      <a:alpha val="43137"/>
                    </a:srgbClr>
                  </a:outerShdw>
                </a:effectLst>
              </a:rPr>
              <a:t>nimetini</a:t>
            </a:r>
            <a:r>
              <a:rPr lang="tr-TR" sz="6600" dirty="0">
                <a:solidFill>
                  <a:schemeClr val="tx1"/>
                </a:solidFill>
                <a:effectLst>
                  <a:outerShdw blurRad="38100" dist="38100" dir="2700000" algn="tl">
                    <a:srgbClr val="000000">
                      <a:alpha val="43137"/>
                    </a:srgbClr>
                  </a:outerShdw>
                </a:effectLst>
              </a:rPr>
              <a:t> </a:t>
            </a:r>
            <a:r>
              <a:rPr lang="tr-TR" sz="6600" b="1" u="sng" dirty="0">
                <a:solidFill>
                  <a:srgbClr val="002060"/>
                </a:solidFill>
                <a:effectLst>
                  <a:outerShdw blurRad="38100" dist="38100" dir="2700000" algn="tl">
                    <a:srgbClr val="000000">
                      <a:alpha val="43137"/>
                    </a:srgbClr>
                  </a:outerShdw>
                </a:effectLst>
              </a:rPr>
              <a:t>hatırlayın</a:t>
            </a:r>
            <a:r>
              <a:rPr lang="tr-TR" sz="6600" dirty="0">
                <a:solidFill>
                  <a:srgbClr val="002060"/>
                </a:solidFill>
                <a:effectLst>
                  <a:outerShdw blurRad="38100" dist="38100" dir="2700000" algn="tl">
                    <a:srgbClr val="000000">
                      <a:alpha val="43137"/>
                    </a:srgbClr>
                  </a:outerShdw>
                </a:effectLst>
              </a:rPr>
              <a:t>.</a:t>
            </a:r>
            <a:r>
              <a:rPr lang="tr-TR" sz="6600" dirty="0">
                <a:solidFill>
                  <a:schemeClr val="tx1"/>
                </a:solidFill>
                <a:effectLst>
                  <a:outerShdw blurRad="38100" dist="38100" dir="2700000" algn="tl">
                    <a:srgbClr val="000000">
                      <a:alpha val="43137"/>
                    </a:srgbClr>
                  </a:outerShdw>
                </a:effectLst>
              </a:rPr>
              <a:t>” </a:t>
            </a:r>
          </a:p>
          <a:p>
            <a:pPr algn="ctr"/>
            <a:r>
              <a:rPr lang="tr-TR" sz="2000" dirty="0">
                <a:solidFill>
                  <a:schemeClr val="tx1"/>
                </a:solidFill>
              </a:rPr>
              <a:t>(Bakara 231/Ali İmran 103/ Maide 11)</a:t>
            </a:r>
          </a:p>
        </p:txBody>
      </p:sp>
      <p:pic>
        <p:nvPicPr>
          <p:cNvPr id="7170" name="Picture 2" descr="allah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1978"/>
            <a:ext cx="2963216" cy="1916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4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574330"/>
            <a:ext cx="8534182"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tr-TR" sz="4000" b="1" dirty="0">
                <a:solidFill>
                  <a:schemeClr val="tx1"/>
                </a:solidFill>
              </a:rPr>
              <a:t>Yeryüzü, Gökyüzü, </a:t>
            </a:r>
          </a:p>
          <a:p>
            <a:pPr marL="571500" indent="-571500">
              <a:buFont typeface="Wingdings" panose="05000000000000000000" pitchFamily="2" charset="2"/>
              <a:buChar char="q"/>
            </a:pPr>
            <a:r>
              <a:rPr lang="tr-TR" sz="4000" b="1" dirty="0">
                <a:solidFill>
                  <a:schemeClr val="accent6">
                    <a:lumMod val="50000"/>
                  </a:schemeClr>
                </a:solidFill>
              </a:rPr>
              <a:t>Yerde Ve Göklerde Bulunanlar, </a:t>
            </a:r>
          </a:p>
          <a:p>
            <a:pPr marL="571500" indent="-571500">
              <a:buFont typeface="Wingdings" panose="05000000000000000000" pitchFamily="2" charset="2"/>
              <a:buChar char="q"/>
            </a:pPr>
            <a:r>
              <a:rPr lang="tr-TR" sz="4000" b="1" dirty="0">
                <a:solidFill>
                  <a:srgbClr val="FF0000"/>
                </a:solidFill>
              </a:rPr>
              <a:t>Ay, Güneş, Yıldızlar, Gezegenler, </a:t>
            </a:r>
          </a:p>
          <a:p>
            <a:pPr marL="571500" indent="-571500">
              <a:buFont typeface="Wingdings" panose="05000000000000000000" pitchFamily="2" charset="2"/>
              <a:buChar char="q"/>
            </a:pPr>
            <a:r>
              <a:rPr lang="tr-TR" sz="4000" b="1" dirty="0">
                <a:solidFill>
                  <a:srgbClr val="0070C0"/>
                </a:solidFill>
              </a:rPr>
              <a:t>Hava, Su, Toprak, Ateş, </a:t>
            </a:r>
          </a:p>
          <a:p>
            <a:pPr marL="571500" indent="-571500">
              <a:buFont typeface="Wingdings" panose="05000000000000000000" pitchFamily="2" charset="2"/>
              <a:buChar char="q"/>
            </a:pPr>
            <a:r>
              <a:rPr lang="tr-TR" sz="4000" b="1" dirty="0">
                <a:solidFill>
                  <a:schemeClr val="tx1"/>
                </a:solidFill>
              </a:rPr>
              <a:t>Hayvanlar, Bitkiler, Ağaçlar, </a:t>
            </a:r>
          </a:p>
          <a:p>
            <a:pPr marL="571500" indent="-571500">
              <a:buFont typeface="Wingdings" panose="05000000000000000000" pitchFamily="2" charset="2"/>
              <a:buChar char="q"/>
            </a:pPr>
            <a:r>
              <a:rPr lang="tr-TR" sz="4000" b="1" dirty="0">
                <a:solidFill>
                  <a:srgbClr val="00B050"/>
                </a:solidFill>
              </a:rPr>
              <a:t>Meyveler, Sebzeler, Madenler, </a:t>
            </a:r>
          </a:p>
          <a:p>
            <a:pPr marL="571500" indent="-571500">
              <a:buFont typeface="Wingdings" panose="05000000000000000000" pitchFamily="2" charset="2"/>
              <a:buChar char="q"/>
            </a:pPr>
            <a:r>
              <a:rPr lang="tr-TR" sz="4000" b="1" dirty="0">
                <a:solidFill>
                  <a:srgbClr val="FF0000"/>
                </a:solidFill>
              </a:rPr>
              <a:t>Maddî Ve Manevî Nice Varlıklar</a:t>
            </a:r>
            <a:r>
              <a:rPr lang="tr-TR" sz="4000" dirty="0">
                <a:solidFill>
                  <a:srgbClr val="FF0000"/>
                </a:solidFill>
              </a:rPr>
              <a:t> </a:t>
            </a:r>
          </a:p>
          <a:p>
            <a:r>
              <a:rPr lang="tr-TR" sz="4800" b="1" u="sng" dirty="0">
                <a:solidFill>
                  <a:schemeClr val="tx1"/>
                </a:solidFill>
                <a:effectLst>
                  <a:outerShdw blurRad="38100" dist="38100" dir="2700000" algn="tl">
                    <a:srgbClr val="000000">
                      <a:alpha val="43137"/>
                    </a:srgbClr>
                  </a:outerShdw>
                </a:effectLst>
              </a:rPr>
              <a:t>Allah'ın insanlara birer nimetidir. </a:t>
            </a:r>
          </a:p>
        </p:txBody>
      </p:sp>
    </p:spTree>
    <p:extLst>
      <p:ext uri="{BB962C8B-B14F-4D97-AF65-F5344CB8AC3E}">
        <p14:creationId xmlns:p14="http://schemas.microsoft.com/office/powerpoint/2010/main" val="15317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nodeType="clickEffect">
                                  <p:stCondLst>
                                    <p:cond delay="0"/>
                                  </p:stCondLst>
                                  <p:childTnLst>
                                    <p:animClr clrSpc="rgb" dir="cw">
                                      <p:cBhvr override="childStyle">
                                        <p:cTn id="48" dur="250" autoRev="1" fill="remove"/>
                                        <p:tgtEl>
                                          <p:spTgt spid="13">
                                            <p:txEl>
                                              <p:pRg st="7" end="7"/>
                                            </p:txEl>
                                          </p:spTgt>
                                        </p:tgtEl>
                                        <p:attrNameLst>
                                          <p:attrName>style.color</p:attrName>
                                        </p:attrNameLst>
                                      </p:cBhvr>
                                      <p:to>
                                        <a:schemeClr val="bg1"/>
                                      </p:to>
                                    </p:animClr>
                                    <p:animClr clrSpc="rgb" dir="cw">
                                      <p:cBhvr>
                                        <p:cTn id="49" dur="250" autoRev="1" fill="remove"/>
                                        <p:tgtEl>
                                          <p:spTgt spid="13">
                                            <p:txEl>
                                              <p:pRg st="7" end="7"/>
                                            </p:txEl>
                                          </p:spTgt>
                                        </p:tgtEl>
                                        <p:attrNameLst>
                                          <p:attrName>fillcolor</p:attrName>
                                        </p:attrNameLst>
                                      </p:cBhvr>
                                      <p:to>
                                        <a:schemeClr val="bg1"/>
                                      </p:to>
                                    </p:animClr>
                                    <p:set>
                                      <p:cBhvr>
                                        <p:cTn id="50" dur="250" autoRev="1" fill="remove"/>
                                        <p:tgtEl>
                                          <p:spTgt spid="13">
                                            <p:txEl>
                                              <p:pRg st="7" end="7"/>
                                            </p:txEl>
                                          </p:spTgt>
                                        </p:tgtEl>
                                        <p:attrNameLst>
                                          <p:attrName>fill.type</p:attrName>
                                        </p:attrNameLst>
                                      </p:cBhvr>
                                      <p:to>
                                        <p:strVal val="solid"/>
                                      </p:to>
                                    </p:set>
                                    <p:set>
                                      <p:cBhvr>
                                        <p:cTn id="51" dur="250" autoRev="1" fill="remove"/>
                                        <p:tgtEl>
                                          <p:spTgt spid="1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574330"/>
            <a:ext cx="8534182"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rPr>
              <a:t>هُوَ الَّذٖى خَلَقَ لَكُمْ مَا فِى الْاَرْضِ جَمٖيعًا</a:t>
            </a:r>
            <a:endParaRPr lang="tr-TR" dirty="0">
              <a:solidFill>
                <a:schemeClr val="tx1"/>
              </a:solidFill>
            </a:endParaRPr>
          </a:p>
          <a:p>
            <a:pPr algn="ctr"/>
            <a:r>
              <a:rPr lang="tr-TR" sz="3600" b="1" dirty="0">
                <a:solidFill>
                  <a:srgbClr val="FF0000"/>
                </a:solidFill>
                <a:effectLst>
                  <a:outerShdw blurRad="38100" dist="38100" dir="2700000" algn="tl">
                    <a:srgbClr val="000000">
                      <a:alpha val="43137"/>
                    </a:srgbClr>
                  </a:outerShdw>
                </a:effectLst>
              </a:rPr>
              <a:t>“O, yerde ne varsa hepsini sizin için yarattı.” </a:t>
            </a:r>
            <a:r>
              <a:rPr lang="tr-TR" sz="3600" dirty="0">
                <a:solidFill>
                  <a:srgbClr val="FF0000"/>
                </a:solidFill>
              </a:rPr>
              <a:t>(Bakara 29)</a:t>
            </a:r>
          </a:p>
          <a:p>
            <a:pPr algn="ctr"/>
            <a:endParaRPr lang="tr-TR" sz="3200" dirty="0">
              <a:solidFill>
                <a:srgbClr val="FF0000"/>
              </a:solidFill>
            </a:endParaRPr>
          </a:p>
          <a:p>
            <a:pPr algn="ctr"/>
            <a:r>
              <a:rPr lang="ar-SA" sz="3600" dirty="0">
                <a:solidFill>
                  <a:schemeClr val="tx1"/>
                </a:solidFill>
              </a:rPr>
              <a:t>وَمَا بِكُم مِّن نِّعْمَةٍ فَمِنَ اللّهِ</a:t>
            </a:r>
            <a:endParaRPr lang="tr-TR" sz="2400" dirty="0">
              <a:solidFill>
                <a:schemeClr val="tx1"/>
              </a:solidFill>
            </a:endParaRPr>
          </a:p>
          <a:p>
            <a:pPr algn="ctr"/>
            <a:r>
              <a:rPr lang="tr-TR" sz="4400" dirty="0">
                <a:solidFill>
                  <a:srgbClr val="002060"/>
                </a:solidFill>
              </a:rPr>
              <a:t>“</a:t>
            </a:r>
            <a:r>
              <a:rPr lang="tr-TR" sz="4400" b="1" dirty="0">
                <a:solidFill>
                  <a:srgbClr val="002060"/>
                </a:solidFill>
              </a:rPr>
              <a:t>Nimet olarak size ulaşan ne varsa, </a:t>
            </a:r>
            <a:r>
              <a:rPr lang="tr-TR" sz="11500" b="1" dirty="0">
                <a:solidFill>
                  <a:srgbClr val="0070C0"/>
                </a:solidFill>
              </a:rPr>
              <a:t>Allah</a:t>
            </a:r>
            <a:r>
              <a:rPr lang="tr-TR" sz="5400" b="1" dirty="0">
                <a:solidFill>
                  <a:srgbClr val="0070C0"/>
                </a:solidFill>
              </a:rPr>
              <a:t>'</a:t>
            </a:r>
            <a:r>
              <a:rPr lang="tr-TR" sz="4800" b="1" dirty="0">
                <a:solidFill>
                  <a:srgbClr val="0070C0"/>
                </a:solidFill>
              </a:rPr>
              <a:t>tandır</a:t>
            </a:r>
            <a:r>
              <a:rPr lang="tr-TR" sz="4800" dirty="0">
                <a:solidFill>
                  <a:srgbClr val="0070C0"/>
                </a:solidFill>
              </a:rPr>
              <a:t>.”</a:t>
            </a:r>
            <a:r>
              <a:rPr lang="tr-TR" sz="11500" dirty="0">
                <a:solidFill>
                  <a:srgbClr val="0070C0"/>
                </a:solidFill>
              </a:rPr>
              <a:t> </a:t>
            </a:r>
          </a:p>
          <a:p>
            <a:pPr algn="ctr"/>
            <a:r>
              <a:rPr lang="tr-TR" sz="3600" dirty="0">
                <a:solidFill>
                  <a:schemeClr val="tx1"/>
                </a:solidFill>
              </a:rPr>
              <a:t>(</a:t>
            </a:r>
            <a:r>
              <a:rPr lang="tr-TR" sz="3600" dirty="0" err="1">
                <a:solidFill>
                  <a:schemeClr val="tx1"/>
                </a:solidFill>
              </a:rPr>
              <a:t>Nahl</a:t>
            </a:r>
            <a:r>
              <a:rPr lang="tr-TR" sz="3600" dirty="0">
                <a:solidFill>
                  <a:schemeClr val="tx1"/>
                </a:solidFill>
              </a:rPr>
              <a:t> 53)</a:t>
            </a:r>
            <a:endParaRPr lang="tr-TR" sz="3200" dirty="0">
              <a:solidFill>
                <a:schemeClr val="tx1"/>
              </a:solidFill>
            </a:endParaRPr>
          </a:p>
        </p:txBody>
      </p:sp>
    </p:spTree>
    <p:extLst>
      <p:ext uri="{BB962C8B-B14F-4D97-AF65-F5344CB8AC3E}">
        <p14:creationId xmlns:p14="http://schemas.microsoft.com/office/powerpoint/2010/main" val="2167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 calcmode="lin" valueType="num">
                                      <p:cBhvr additive="base">
                                        <p:cTn id="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anim calcmode="lin" valueType="num">
                                      <p:cBhvr additive="base">
                                        <p:cTn id="1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anim calcmode="lin" valueType="num">
                                      <p:cBhvr additive="base">
                                        <p:cTn id="1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1306.hizliresim.com/1b/t/pl9u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398" y="4623623"/>
            <a:ext cx="3721863" cy="2321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rPr>
              <a:t>Dünyada İnsan İçin Yaratılan Ve İstifadesine Sunulan O Kadar Şey Var Ki:</a:t>
            </a:r>
            <a:endParaRPr lang="tr-TR" sz="3600" dirty="0">
              <a:solidFill>
                <a:schemeClr val="tx1"/>
              </a:solidFill>
            </a:endParaRPr>
          </a:p>
        </p:txBody>
      </p:sp>
      <p:pic>
        <p:nvPicPr>
          <p:cNvPr id="1026" name="Picture 2" descr="http://www.wowgoldtr.com/images/wow-go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399" y="990395"/>
            <a:ext cx="3093862" cy="30938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orco.com.au/wolfAdmin/uploads/group-of-farmyard-animals_deep-etch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408007"/>
            <a:ext cx="5223969" cy="2359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fotki.yandex.ru/get/4516/119528728.8e9/0_90a8b_a5942adf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5506">
            <a:off x="3114168" y="1518910"/>
            <a:ext cx="3712321" cy="21011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yenikanakademi.com/wp-content/uploads/2015/07/dis-ticaret-slid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00" y="3872886"/>
            <a:ext cx="5942945" cy="29018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ocs.net/demo/slides/dynamic/eart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68" y="1054738"/>
            <a:ext cx="3714824" cy="359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 calcmode="lin" valueType="num">
                                      <p:cBhvr>
                                        <p:cTn id="13" dur="500" fill="hold"/>
                                        <p:tgtEl>
                                          <p:spTgt spid="1034"/>
                                        </p:tgtEl>
                                        <p:attrNameLst>
                                          <p:attrName>ppt_w</p:attrName>
                                        </p:attrNameLst>
                                      </p:cBhvr>
                                      <p:tavLst>
                                        <p:tav tm="0">
                                          <p:val>
                                            <p:fltVal val="0"/>
                                          </p:val>
                                        </p:tav>
                                        <p:tav tm="100000">
                                          <p:val>
                                            <p:strVal val="#ppt_w"/>
                                          </p:val>
                                        </p:tav>
                                      </p:tavLst>
                                    </p:anim>
                                    <p:anim calcmode="lin" valueType="num">
                                      <p:cBhvr>
                                        <p:cTn id="14" dur="500" fill="hold"/>
                                        <p:tgtEl>
                                          <p:spTgt spid="1034"/>
                                        </p:tgtEl>
                                        <p:attrNameLst>
                                          <p:attrName>ppt_h</p:attrName>
                                        </p:attrNameLst>
                                      </p:cBhvr>
                                      <p:tavLst>
                                        <p:tav tm="0">
                                          <p:val>
                                            <p:fltVal val="0"/>
                                          </p:val>
                                        </p:tav>
                                        <p:tav tm="100000">
                                          <p:val>
                                            <p:strVal val="#ppt_h"/>
                                          </p:val>
                                        </p:tav>
                                      </p:tavLst>
                                    </p:anim>
                                    <p:animEffect transition="in" filter="fade">
                                      <p:cBhvr>
                                        <p:cTn id="15" dur="500"/>
                                        <p:tgtEl>
                                          <p:spTgt spid="103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 calcmode="lin" valueType="num">
                                      <p:cBhvr>
                                        <p:cTn id="22" dur="1000" fill="hold"/>
                                        <p:tgtEl>
                                          <p:spTgt spid="1026"/>
                                        </p:tgtEl>
                                        <p:attrNameLst>
                                          <p:attrName>style.rotation</p:attrName>
                                        </p:attrNameLst>
                                      </p:cBhvr>
                                      <p:tavLst>
                                        <p:tav tm="0">
                                          <p:val>
                                            <p:fltVal val="90"/>
                                          </p:val>
                                        </p:tav>
                                        <p:tav tm="100000">
                                          <p:val>
                                            <p:fltVal val="0"/>
                                          </p:val>
                                        </p:tav>
                                      </p:tavLst>
                                    </p:anim>
                                    <p:animEffect transition="in" filter="fade">
                                      <p:cBhvr>
                                        <p:cTn id="23" dur="1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down)">
                                      <p:cBhvr>
                                        <p:cTn id="28" dur="580">
                                          <p:stCondLst>
                                            <p:cond delay="0"/>
                                          </p:stCondLst>
                                        </p:cTn>
                                        <p:tgtEl>
                                          <p:spTgt spid="2052"/>
                                        </p:tgtEl>
                                      </p:cBhvr>
                                    </p:animEffect>
                                    <p:anim calcmode="lin" valueType="num">
                                      <p:cBhvr>
                                        <p:cTn id="29"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34" dur="26">
                                          <p:stCondLst>
                                            <p:cond delay="650"/>
                                          </p:stCondLst>
                                        </p:cTn>
                                        <p:tgtEl>
                                          <p:spTgt spid="2052"/>
                                        </p:tgtEl>
                                      </p:cBhvr>
                                      <p:to x="100000" y="60000"/>
                                    </p:animScale>
                                    <p:animScale>
                                      <p:cBhvr>
                                        <p:cTn id="35" dur="166" decel="50000">
                                          <p:stCondLst>
                                            <p:cond delay="676"/>
                                          </p:stCondLst>
                                        </p:cTn>
                                        <p:tgtEl>
                                          <p:spTgt spid="2052"/>
                                        </p:tgtEl>
                                      </p:cBhvr>
                                      <p:to x="100000" y="100000"/>
                                    </p:animScale>
                                    <p:animScale>
                                      <p:cBhvr>
                                        <p:cTn id="36" dur="26">
                                          <p:stCondLst>
                                            <p:cond delay="1312"/>
                                          </p:stCondLst>
                                        </p:cTn>
                                        <p:tgtEl>
                                          <p:spTgt spid="2052"/>
                                        </p:tgtEl>
                                      </p:cBhvr>
                                      <p:to x="100000" y="80000"/>
                                    </p:animScale>
                                    <p:animScale>
                                      <p:cBhvr>
                                        <p:cTn id="37" dur="166" decel="50000">
                                          <p:stCondLst>
                                            <p:cond delay="1338"/>
                                          </p:stCondLst>
                                        </p:cTn>
                                        <p:tgtEl>
                                          <p:spTgt spid="2052"/>
                                        </p:tgtEl>
                                      </p:cBhvr>
                                      <p:to x="100000" y="100000"/>
                                    </p:animScale>
                                    <p:animScale>
                                      <p:cBhvr>
                                        <p:cTn id="38" dur="26">
                                          <p:stCondLst>
                                            <p:cond delay="1642"/>
                                          </p:stCondLst>
                                        </p:cTn>
                                        <p:tgtEl>
                                          <p:spTgt spid="2052"/>
                                        </p:tgtEl>
                                      </p:cBhvr>
                                      <p:to x="100000" y="90000"/>
                                    </p:animScale>
                                    <p:animScale>
                                      <p:cBhvr>
                                        <p:cTn id="39" dur="166" decel="50000">
                                          <p:stCondLst>
                                            <p:cond delay="1668"/>
                                          </p:stCondLst>
                                        </p:cTn>
                                        <p:tgtEl>
                                          <p:spTgt spid="2052"/>
                                        </p:tgtEl>
                                      </p:cBhvr>
                                      <p:to x="100000" y="100000"/>
                                    </p:animScale>
                                    <p:animScale>
                                      <p:cBhvr>
                                        <p:cTn id="40" dur="26">
                                          <p:stCondLst>
                                            <p:cond delay="1808"/>
                                          </p:stCondLst>
                                        </p:cTn>
                                        <p:tgtEl>
                                          <p:spTgt spid="2052"/>
                                        </p:tgtEl>
                                      </p:cBhvr>
                                      <p:to x="100000" y="95000"/>
                                    </p:animScale>
                                    <p:animScale>
                                      <p:cBhvr>
                                        <p:cTn id="41" dur="166" decel="50000">
                                          <p:stCondLst>
                                            <p:cond delay="1834"/>
                                          </p:stCondLst>
                                        </p:cTn>
                                        <p:tgtEl>
                                          <p:spTgt spid="205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32"/>
                                        </p:tgtEl>
                                        <p:attrNameLst>
                                          <p:attrName>style.visibility</p:attrName>
                                        </p:attrNameLst>
                                      </p:cBhvr>
                                      <p:to>
                                        <p:strVal val="visible"/>
                                      </p:to>
                                    </p:set>
                                    <p:anim calcmode="lin" valueType="num">
                                      <p:cBhvr>
                                        <p:cTn id="46" dur="500" fill="hold"/>
                                        <p:tgtEl>
                                          <p:spTgt spid="1032"/>
                                        </p:tgtEl>
                                        <p:attrNameLst>
                                          <p:attrName>ppt_w</p:attrName>
                                        </p:attrNameLst>
                                      </p:cBhvr>
                                      <p:tavLst>
                                        <p:tav tm="0">
                                          <p:val>
                                            <p:fltVal val="0"/>
                                          </p:val>
                                        </p:tav>
                                        <p:tav tm="100000">
                                          <p:val>
                                            <p:strVal val="#ppt_w"/>
                                          </p:val>
                                        </p:tav>
                                      </p:tavLst>
                                    </p:anim>
                                    <p:anim calcmode="lin" valueType="num">
                                      <p:cBhvr>
                                        <p:cTn id="47" dur="500" fill="hold"/>
                                        <p:tgtEl>
                                          <p:spTgt spid="1032"/>
                                        </p:tgtEl>
                                        <p:attrNameLst>
                                          <p:attrName>ppt_h</p:attrName>
                                        </p:attrNameLst>
                                      </p:cBhvr>
                                      <p:tavLst>
                                        <p:tav tm="0">
                                          <p:val>
                                            <p:fltVal val="0"/>
                                          </p:val>
                                        </p:tav>
                                        <p:tav tm="100000">
                                          <p:val>
                                            <p:strVal val="#ppt_h"/>
                                          </p:val>
                                        </p:tav>
                                      </p:tavLst>
                                    </p:anim>
                                    <p:animEffect transition="in" filter="fade">
                                      <p:cBhvr>
                                        <p:cTn id="48" dur="500"/>
                                        <p:tgtEl>
                                          <p:spTgt spid="103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50"/>
                                        </p:tgtEl>
                                        <p:attrNameLst>
                                          <p:attrName>style.visibility</p:attrName>
                                        </p:attrNameLst>
                                      </p:cBhvr>
                                      <p:to>
                                        <p:strVal val="visible"/>
                                      </p:to>
                                    </p:set>
                                    <p:anim calcmode="lin" valueType="num">
                                      <p:cBhvr additive="base">
                                        <p:cTn id="53" dur="500" fill="hold"/>
                                        <p:tgtEl>
                                          <p:spTgt spid="2050"/>
                                        </p:tgtEl>
                                        <p:attrNameLst>
                                          <p:attrName>ppt_x</p:attrName>
                                        </p:attrNameLst>
                                      </p:cBhvr>
                                      <p:tavLst>
                                        <p:tav tm="0">
                                          <p:val>
                                            <p:strVal val="#ppt_x"/>
                                          </p:val>
                                        </p:tav>
                                        <p:tav tm="100000">
                                          <p:val>
                                            <p:strVal val="#ppt_x"/>
                                          </p:val>
                                        </p:tav>
                                      </p:tavLst>
                                    </p:anim>
                                    <p:anim calcmode="lin" valueType="num">
                                      <p:cBhvr additive="base">
                                        <p:cTn id="5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Dünyada İnsan İçin Yaratılan Ve İstifadesine Sunulan O Kadar Şey Var Ki:</a:t>
            </a:r>
            <a:endParaRPr lang="tr-TR" sz="3600" dirty="0">
              <a:solidFill>
                <a:schemeClr val="tx1"/>
              </a:solidFill>
            </a:endParaRPr>
          </a:p>
        </p:txBody>
      </p:sp>
      <p:pic>
        <p:nvPicPr>
          <p:cNvPr id="9" name="Picture 2" descr="http://imannuru.files.wordpress.com/2012/03/420175_410444355639606_127713960579315_1737653_256928813_n.jpg?w=604"/>
          <p:cNvPicPr>
            <a:picLocks noChangeAspect="1" noChangeArrowheads="1"/>
          </p:cNvPicPr>
          <p:nvPr/>
        </p:nvPicPr>
        <p:blipFill>
          <a:blip r:embed="rId2" cstate="print"/>
          <a:srcRect/>
          <a:stretch>
            <a:fillRect/>
          </a:stretch>
        </p:blipFill>
        <p:spPr bwMode="auto">
          <a:xfrm>
            <a:off x="0" y="1349895"/>
            <a:ext cx="5508104" cy="5508106"/>
          </a:xfrm>
          <a:prstGeom prst="rect">
            <a:avLst/>
          </a:prstGeom>
          <a:noFill/>
        </p:spPr>
      </p:pic>
      <p:pic>
        <p:nvPicPr>
          <p:cNvPr id="10" name="Picture 8" descr="https://pbs.twimg.com/media/Bn2Ln0rCAAAKSDY.jpg:large"/>
          <p:cNvPicPr>
            <a:picLocks noChangeAspect="1" noChangeArrowheads="1"/>
          </p:cNvPicPr>
          <p:nvPr/>
        </p:nvPicPr>
        <p:blipFill>
          <a:blip r:embed="rId3" cstate="print"/>
          <a:srcRect/>
          <a:stretch>
            <a:fillRect/>
          </a:stretch>
        </p:blipFill>
        <p:spPr bwMode="auto">
          <a:xfrm>
            <a:off x="5508104" y="1349895"/>
            <a:ext cx="3635897" cy="5479133"/>
          </a:xfrm>
          <a:prstGeom prst="rect">
            <a:avLst/>
          </a:prstGeom>
          <a:noFill/>
        </p:spPr>
      </p:pic>
    </p:spTree>
    <p:extLst>
      <p:ext uri="{BB962C8B-B14F-4D97-AF65-F5344CB8AC3E}">
        <p14:creationId xmlns:p14="http://schemas.microsoft.com/office/powerpoint/2010/main" val="196742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amanı yakalamak png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9460"/>
          <a:stretch/>
        </p:blipFill>
        <p:spPr bwMode="auto">
          <a:xfrm>
            <a:off x="35496" y="1268760"/>
            <a:ext cx="9108504" cy="5590049"/>
          </a:xfrm>
          <a:prstGeom prst="rect">
            <a:avLst/>
          </a:prstGeom>
          <a:noFill/>
          <a:extLst>
            <a:ext uri="{909E8E84-426E-40DD-AFC4-6F175D3DCCD1}">
              <a14:hiddenFill xmlns:a14="http://schemas.microsoft.com/office/drawing/2010/main">
                <a:solidFill>
                  <a:srgbClr val="FFFFFF"/>
                </a:solidFill>
              </a14:hiddenFill>
            </a:ext>
          </a:extLst>
        </p:spPr>
      </p:pic>
      <p:sp>
        <p:nvSpPr>
          <p:cNvPr id="4"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Dünyada İnsan İçin Yaratılan Ve İstifadesine Sunulan O Kadar Şey Var Ki:</a:t>
            </a:r>
            <a:endParaRPr lang="tr-TR" sz="3600" dirty="0">
              <a:solidFill>
                <a:schemeClr val="tx1"/>
              </a:solidFill>
            </a:endParaRPr>
          </a:p>
        </p:txBody>
      </p:sp>
    </p:spTree>
    <p:extLst>
      <p:ext uri="{BB962C8B-B14F-4D97-AF65-F5344CB8AC3E}">
        <p14:creationId xmlns:p14="http://schemas.microsoft.com/office/powerpoint/2010/main" val="272072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Dünyada İnsan İçin Yaratılan Ve İstifadesine Sunulan O Kadar Şey Var Ki:</a:t>
            </a:r>
            <a:endParaRPr lang="tr-TR" sz="3600" dirty="0">
              <a:solidFill>
                <a:schemeClr val="tx1"/>
              </a:solidFill>
            </a:endParaRPr>
          </a:p>
        </p:txBody>
      </p:sp>
      <p:pic>
        <p:nvPicPr>
          <p:cNvPr id="2052" name="Picture 4" descr="sağlık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3053"/>
            <a:ext cx="9144000" cy="522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8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AYILAR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6" y="3942733"/>
            <a:ext cx="9181076" cy="31310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YILAR 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 y="3933056"/>
            <a:ext cx="9145555" cy="2941960"/>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286290" y="574330"/>
            <a:ext cx="8534182" cy="314270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tx1"/>
                </a:solidFill>
                <a:latin typeface="HASENAT4" pitchFamily="2" charset="-78"/>
                <a:cs typeface="HASENAT4" pitchFamily="2" charset="-78"/>
              </a:rPr>
              <a:t>وَإِن تَعُدُّواْ نِعْمَةَ اللّهِ لاَ تُحْصُوهَا إِنَّ اللّهَ لَغَفُورٌ رَّحِيمٌ </a:t>
            </a:r>
            <a:endParaRPr lang="tr-TR" sz="3600" dirty="0">
              <a:solidFill>
                <a:schemeClr val="tx1"/>
              </a:solidFill>
              <a:latin typeface="HASENAT4" pitchFamily="2" charset="-78"/>
              <a:cs typeface="HASENAT4" pitchFamily="2" charset="-78"/>
            </a:endParaRPr>
          </a:p>
          <a:p>
            <a:pPr algn="ctr"/>
            <a:r>
              <a:rPr lang="tr-TR" sz="6600" b="1" dirty="0">
                <a:solidFill>
                  <a:srgbClr val="7030A0"/>
                </a:solidFill>
              </a:rPr>
              <a:t>“Allahın nimetlerini</a:t>
            </a:r>
            <a:r>
              <a:rPr lang="tr-TR" sz="6600" dirty="0">
                <a:solidFill>
                  <a:schemeClr val="tx1"/>
                </a:solidFill>
              </a:rPr>
              <a:t> </a:t>
            </a:r>
            <a:r>
              <a:rPr lang="tr-TR" sz="6600" b="1" u="sng" dirty="0">
                <a:solidFill>
                  <a:srgbClr val="002060"/>
                </a:solidFill>
              </a:rPr>
              <a:t>saymaya kalksanız </a:t>
            </a:r>
            <a:r>
              <a:rPr lang="tr-TR" sz="6600" b="1" dirty="0">
                <a:solidFill>
                  <a:srgbClr val="FF0000"/>
                </a:solidFill>
                <a:effectLst>
                  <a:outerShdw blurRad="38100" dist="38100" dir="2700000" algn="tl">
                    <a:srgbClr val="000000">
                      <a:alpha val="43137"/>
                    </a:srgbClr>
                  </a:outerShdw>
                </a:effectLst>
              </a:rPr>
              <a:t>sayamazsınız”</a:t>
            </a:r>
          </a:p>
          <a:p>
            <a:pPr algn="ctr"/>
            <a:r>
              <a:rPr lang="tr-TR" sz="2000" dirty="0">
                <a:solidFill>
                  <a:schemeClr val="tx1"/>
                </a:solidFill>
              </a:rPr>
              <a:t> </a:t>
            </a:r>
            <a:r>
              <a:rPr lang="tr-TR" sz="1100" dirty="0">
                <a:solidFill>
                  <a:schemeClr val="tx1"/>
                </a:solidFill>
              </a:rPr>
              <a:t>(Nahl,18) </a:t>
            </a:r>
            <a:endParaRPr lang="tr-TR"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 GÜZEL BEBE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0776"/>
            <a:ext cx="6381750" cy="3533776"/>
          </a:xfrm>
          <a:prstGeom prst="rect">
            <a:avLst/>
          </a:prstGeom>
          <a:noFill/>
          <a:extLst>
            <a:ext uri="{909E8E84-426E-40DD-AFC4-6F175D3DCCD1}">
              <a14:hiddenFill xmlns:a14="http://schemas.microsoft.com/office/drawing/2010/main">
                <a:solidFill>
                  <a:srgbClr val="FFFFFF"/>
                </a:solidFill>
              </a14:hiddenFill>
            </a:ext>
          </a:extLst>
        </p:spPr>
      </p:pic>
      <p:sp>
        <p:nvSpPr>
          <p:cNvPr id="5" name="4 Yuvarlatılmış Dikdörtgen"/>
          <p:cNvSpPr/>
          <p:nvPr/>
        </p:nvSpPr>
        <p:spPr>
          <a:xfrm>
            <a:off x="1187624" y="116632"/>
            <a:ext cx="712879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İNSAN YARATILIŞ İTİBARİYLE EN ÜSTÜN VARLIKTIR</a:t>
            </a:r>
          </a:p>
        </p:txBody>
      </p:sp>
      <p:sp>
        <p:nvSpPr>
          <p:cNvPr id="13" name="12 Dikdörtgen"/>
          <p:cNvSpPr/>
          <p:nvPr/>
        </p:nvSpPr>
        <p:spPr>
          <a:xfrm>
            <a:off x="214282" y="980728"/>
            <a:ext cx="8358246" cy="23762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latin typeface="HASENAT4" pitchFamily="2" charset="-78"/>
                <a:cs typeface="HASENAT4" pitchFamily="2" charset="-78"/>
              </a:rPr>
              <a:t>لَقَدْ خَلَقْنَا الْاِنْسَانَ فٖى اَحْسَنِ تَقْوٖيمٍ </a:t>
            </a:r>
          </a:p>
          <a:p>
            <a:pPr algn="ctr"/>
            <a:r>
              <a:rPr lang="tr-TR" sz="6000" dirty="0">
                <a:solidFill>
                  <a:schemeClr val="tx1"/>
                </a:solidFill>
              </a:rPr>
              <a:t>“Biz gerçekten insanı </a:t>
            </a:r>
          </a:p>
          <a:p>
            <a:pPr algn="ctr"/>
            <a:r>
              <a:rPr lang="tr-TR" sz="5800" b="1" dirty="0">
                <a:solidFill>
                  <a:srgbClr val="FF0000"/>
                </a:solidFill>
                <a:effectLst>
                  <a:outerShdw blurRad="38100" dist="38100" dir="2700000" algn="tl">
                    <a:srgbClr val="000000">
                      <a:alpha val="43137"/>
                    </a:srgbClr>
                  </a:outerShdw>
                </a:effectLst>
              </a:rPr>
              <a:t>en güzel biçimde yarattık</a:t>
            </a:r>
            <a:r>
              <a:rPr lang="tr-TR" sz="6000" dirty="0">
                <a:solidFill>
                  <a:schemeClr val="tx1"/>
                </a:solidFill>
              </a:rPr>
              <a:t>” </a:t>
            </a:r>
          </a:p>
          <a:p>
            <a:pPr algn="ctr"/>
            <a:r>
              <a:rPr lang="tr-TR" sz="2400" dirty="0">
                <a:solidFill>
                  <a:schemeClr val="tx1"/>
                </a:solidFill>
              </a:rPr>
              <a:t>(Tin, 95/4)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HESAP VAR UNUTMA</a:t>
            </a:r>
            <a:r>
              <a:rPr lang="tr-TR" sz="6000" b="1" dirty="0">
                <a:solidFill>
                  <a:srgbClr val="FFC000"/>
                </a:solidFill>
                <a:latin typeface="Times New Roman" pitchFamily="18" charset="0"/>
                <a:cs typeface="Times New Roman" pitchFamily="18" charset="0"/>
              </a:rPr>
              <a:t>”</a:t>
            </a:r>
          </a:p>
        </p:txBody>
      </p:sp>
      <p:pic>
        <p:nvPicPr>
          <p:cNvPr id="6" name="Picture 2" descr="C:\Users\muftuluk\Desktop\kahvaltı-sofrası_333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 y="908721"/>
            <a:ext cx="9146379"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6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DRİS\VAAZLAR\idris vaazlarım\DİĞER\arkaplanlar\resimlerden\türkiyemin meyva ve kuruyemiş haritası.jpg"/>
          <p:cNvPicPr>
            <a:picLocks noChangeAspect="1" noChangeArrowheads="1"/>
          </p:cNvPicPr>
          <p:nvPr/>
        </p:nvPicPr>
        <p:blipFill>
          <a:blip r:embed="rId2" cstate="print"/>
          <a:srcRect t="6728" b="22398"/>
          <a:stretch>
            <a:fillRect/>
          </a:stretch>
        </p:blipFill>
        <p:spPr bwMode="auto">
          <a:xfrm>
            <a:off x="251520" y="3429000"/>
            <a:ext cx="8568952"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HESAP VAR UNUTMA</a:t>
            </a:r>
            <a:r>
              <a:rPr lang="tr-TR" sz="6000" b="1" dirty="0">
                <a:solidFill>
                  <a:srgbClr val="FFC000"/>
                </a:solidFill>
                <a:latin typeface="Times New Roman" pitchFamily="18" charset="0"/>
                <a:cs typeface="Times New Roman" pitchFamily="18" charset="0"/>
              </a:rPr>
              <a:t>”</a:t>
            </a:r>
          </a:p>
        </p:txBody>
      </p:sp>
      <p:sp>
        <p:nvSpPr>
          <p:cNvPr id="4" name="3 Dikdörtgen"/>
          <p:cNvSpPr/>
          <p:nvPr/>
        </p:nvSpPr>
        <p:spPr>
          <a:xfrm>
            <a:off x="108966" y="1052736"/>
            <a:ext cx="8999538"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AE" sz="4000" dirty="0">
                <a:solidFill>
                  <a:schemeClr val="tx1"/>
                </a:solidFill>
                <a:latin typeface="HASENAT" panose="01000600020000020003" pitchFamily="2" charset="-78"/>
                <a:cs typeface="Emine" panose="03020400000000000000" pitchFamily="66" charset="-78"/>
              </a:rPr>
              <a:t>ثُمَّ لَتُسْـَٔلُنَّ يَوْمَئِذٍ عَنِ النَّع۪يمِ ﴿٨﴾ </a:t>
            </a:r>
            <a:endParaRPr lang="tr-TR" sz="4000" dirty="0">
              <a:solidFill>
                <a:schemeClr val="tx1"/>
              </a:solidFill>
              <a:latin typeface="HASENAT" panose="01000600020000020003" pitchFamily="2" charset="-78"/>
              <a:cs typeface="Emine" panose="03020400000000000000" pitchFamily="66" charset="-78"/>
            </a:endParaRPr>
          </a:p>
          <a:p>
            <a:pPr algn="ctr"/>
            <a:r>
              <a:rPr lang="tr-TR" sz="3600" b="1" dirty="0">
                <a:solidFill>
                  <a:schemeClr val="tx1"/>
                </a:solidFill>
              </a:rPr>
              <a:t>“</a:t>
            </a:r>
            <a:r>
              <a:rPr lang="tr-TR" sz="3600" dirty="0">
                <a:solidFill>
                  <a:schemeClr val="tx1"/>
                </a:solidFill>
              </a:rPr>
              <a:t>Nihayet o gün (dünyada yararlandığınız) </a:t>
            </a:r>
            <a:r>
              <a:rPr lang="tr-TR" sz="3600" dirty="0">
                <a:solidFill>
                  <a:srgbClr val="0070C0"/>
                </a:solidFill>
              </a:rPr>
              <a:t>nimetlerden elbette ve elbette </a:t>
            </a:r>
          </a:p>
          <a:p>
            <a:pPr algn="ctr"/>
            <a:r>
              <a:rPr lang="tr-TR" sz="3600" b="1" dirty="0">
                <a:solidFill>
                  <a:srgbClr val="C00000"/>
                </a:solidFill>
              </a:rPr>
              <a:t>hesaba çekileceksiniz</a:t>
            </a:r>
            <a:r>
              <a:rPr lang="tr-TR" sz="3600" dirty="0">
                <a:solidFill>
                  <a:schemeClr val="tx1"/>
                </a:solidFill>
              </a:rPr>
              <a:t>.”</a:t>
            </a:r>
            <a:r>
              <a:rPr lang="tr-TR" sz="2400" dirty="0">
                <a:solidFill>
                  <a:schemeClr val="tx1"/>
                </a:solidFill>
              </a:rPr>
              <a:t> </a:t>
            </a:r>
          </a:p>
          <a:p>
            <a:pPr algn="ctr">
              <a:defRPr/>
            </a:pPr>
            <a:r>
              <a:rPr lang="tr-TR" dirty="0">
                <a:solidFill>
                  <a:schemeClr val="tx1"/>
                </a:solidFill>
              </a:rPr>
              <a:t>(</a:t>
            </a:r>
            <a:r>
              <a:rPr lang="tr-TR" dirty="0" err="1">
                <a:solidFill>
                  <a:schemeClr val="tx1"/>
                </a:solidFill>
              </a:rPr>
              <a:t>Tekasür</a:t>
            </a:r>
            <a:r>
              <a:rPr lang="tr-TR" dirty="0">
                <a:solidFill>
                  <a:schemeClr val="tx1"/>
                </a:solidFill>
              </a:rPr>
              <a:t> 8) </a:t>
            </a:r>
          </a:p>
        </p:txBody>
      </p:sp>
    </p:spTree>
    <p:extLst>
      <p:ext uri="{BB962C8B-B14F-4D97-AF65-F5344CB8AC3E}">
        <p14:creationId xmlns:p14="http://schemas.microsoft.com/office/powerpoint/2010/main" val="337376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574330"/>
            <a:ext cx="8534182"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chemeClr val="tx1"/>
                </a:solidFill>
              </a:rPr>
              <a:t>فَاذْكُرُونٖى اَذْكُرْكُمْ وَاشْكُرُوا لٖى وَلَا تَكْفُرُونِ</a:t>
            </a:r>
            <a:endParaRPr lang="tr-TR" sz="4400" dirty="0">
              <a:solidFill>
                <a:schemeClr val="tx1"/>
              </a:solidFill>
            </a:endParaRPr>
          </a:p>
          <a:p>
            <a:pPr algn="ctr"/>
            <a:r>
              <a:rPr lang="tr-TR" sz="4400" dirty="0">
                <a:solidFill>
                  <a:schemeClr val="tx1"/>
                </a:solidFill>
              </a:rPr>
              <a:t>“Öyle ise siz beni (ibadetle) anın ki ben de sizi anayım. </a:t>
            </a:r>
          </a:p>
          <a:p>
            <a:pPr algn="ctr"/>
            <a:r>
              <a:rPr lang="tr-TR" sz="9600" b="1" dirty="0">
                <a:solidFill>
                  <a:srgbClr val="FF0000"/>
                </a:solidFill>
              </a:rPr>
              <a:t>Bana şükredin; </a:t>
            </a:r>
          </a:p>
          <a:p>
            <a:pPr algn="ctr"/>
            <a:r>
              <a:rPr lang="tr-TR" sz="4800" b="1" dirty="0">
                <a:solidFill>
                  <a:srgbClr val="7030A0"/>
                </a:solidFill>
              </a:rPr>
              <a:t>sakın bana nankörlük etmeyin!</a:t>
            </a:r>
            <a:r>
              <a:rPr lang="tr-TR" sz="4400" dirty="0">
                <a:solidFill>
                  <a:srgbClr val="7030A0"/>
                </a:solidFill>
              </a:rPr>
              <a:t>” </a:t>
            </a:r>
            <a:r>
              <a:rPr lang="tr-TR" sz="2800" dirty="0">
                <a:solidFill>
                  <a:schemeClr val="tx1"/>
                </a:solidFill>
              </a:rPr>
              <a:t>(Bakara 152)</a:t>
            </a:r>
          </a:p>
        </p:txBody>
      </p:sp>
    </p:spTree>
    <p:extLst>
      <p:ext uri="{BB962C8B-B14F-4D97-AF65-F5344CB8AC3E}">
        <p14:creationId xmlns:p14="http://schemas.microsoft.com/office/powerpoint/2010/main" val="368980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574330"/>
            <a:ext cx="8534182" cy="407880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a:solidFill>
                  <a:schemeClr val="tx1"/>
                </a:solidFill>
              </a:rPr>
              <a:t>وَسَيَجْزِى اللّٰهُ الشَّاكِرٖينَ</a:t>
            </a:r>
            <a:endParaRPr lang="tr-TR" sz="8000" dirty="0">
              <a:solidFill>
                <a:schemeClr val="tx1"/>
              </a:solidFill>
            </a:endParaRPr>
          </a:p>
          <a:p>
            <a:pPr algn="ctr"/>
            <a:r>
              <a:rPr lang="tr-TR" sz="6600" dirty="0">
                <a:solidFill>
                  <a:schemeClr val="tx1"/>
                </a:solidFill>
              </a:rPr>
              <a:t>“...</a:t>
            </a:r>
            <a:r>
              <a:rPr lang="tr-TR" sz="6600" b="1" dirty="0">
                <a:solidFill>
                  <a:schemeClr val="tx1"/>
                </a:solidFill>
              </a:rPr>
              <a:t>Allah şükredenleri </a:t>
            </a:r>
            <a:r>
              <a:rPr lang="tr-TR" sz="6600" b="1" dirty="0">
                <a:solidFill>
                  <a:srgbClr val="FF0000"/>
                </a:solidFill>
                <a:effectLst>
                  <a:outerShdw blurRad="38100" dist="38100" dir="2700000" algn="tl">
                    <a:srgbClr val="000000">
                      <a:alpha val="43137"/>
                    </a:srgbClr>
                  </a:outerShdw>
                </a:effectLst>
              </a:rPr>
              <a:t>mükâfatlandıracaktır.</a:t>
            </a:r>
            <a:r>
              <a:rPr lang="tr-TR" sz="6600" dirty="0">
                <a:solidFill>
                  <a:schemeClr val="tx1"/>
                </a:solidFill>
              </a:rPr>
              <a:t>” </a:t>
            </a:r>
          </a:p>
          <a:p>
            <a:pPr algn="ctr"/>
            <a:r>
              <a:rPr lang="tr-TR" sz="4400" dirty="0">
                <a:solidFill>
                  <a:schemeClr val="tx1"/>
                </a:solidFill>
              </a:rPr>
              <a:t>(</a:t>
            </a:r>
            <a:r>
              <a:rPr lang="tr-TR" sz="4400" dirty="0" err="1">
                <a:solidFill>
                  <a:schemeClr val="tx1"/>
                </a:solidFill>
              </a:rPr>
              <a:t>Âl</a:t>
            </a:r>
            <a:r>
              <a:rPr lang="tr-TR" sz="4400" dirty="0">
                <a:solidFill>
                  <a:schemeClr val="tx1"/>
                </a:solidFill>
              </a:rPr>
              <a:t>-i </a:t>
            </a:r>
            <a:r>
              <a:rPr lang="tr-TR" sz="4400" dirty="0" err="1">
                <a:solidFill>
                  <a:schemeClr val="tx1"/>
                </a:solidFill>
              </a:rPr>
              <a:t>İmrân</a:t>
            </a:r>
            <a:r>
              <a:rPr lang="tr-TR" sz="4400" dirty="0">
                <a:solidFill>
                  <a:schemeClr val="tx1"/>
                </a:solidFill>
              </a:rPr>
              <a:t> 144) </a:t>
            </a:r>
          </a:p>
        </p:txBody>
      </p:sp>
      <p:pic>
        <p:nvPicPr>
          <p:cNvPr id="6146" name="Picture 2" descr="mükafat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6" y="4909268"/>
            <a:ext cx="9251555" cy="194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7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3408"/>
            <a:ext cx="7704856" cy="7704856"/>
          </a:xfrm>
          <a:prstGeom prst="rect">
            <a:avLst/>
          </a:prstGeom>
          <a:noFill/>
          <a:extLst>
            <a:ext uri="{909E8E84-426E-40DD-AFC4-6F175D3DCCD1}">
              <a14:hiddenFill xmlns:a14="http://schemas.microsoft.com/office/drawing/2010/main">
                <a:solidFill>
                  <a:srgbClr val="FFFFFF"/>
                </a:solidFill>
              </a14:hiddenFill>
            </a:ext>
          </a:extLst>
        </p:spPr>
      </p:pic>
      <p:sp>
        <p:nvSpPr>
          <p:cNvPr id="5"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7" name="2 Dikdörtgen"/>
          <p:cNvSpPr/>
          <p:nvPr/>
        </p:nvSpPr>
        <p:spPr>
          <a:xfrm>
            <a:off x="36512" y="5325146"/>
            <a:ext cx="9144000"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20114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RMAĞI OLMAY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280920" cy="4323372"/>
          </a:xfrm>
          <a:prstGeom prst="rect">
            <a:avLst/>
          </a:prstGeom>
          <a:noFill/>
          <a:extLst>
            <a:ext uri="{909E8E84-426E-40DD-AFC4-6F175D3DCCD1}">
              <a14:hiddenFill xmlns:a14="http://schemas.microsoft.com/office/drawing/2010/main">
                <a:solidFill>
                  <a:srgbClr val="FFFFFF"/>
                </a:solidFill>
              </a14:hiddenFill>
            </a:ext>
          </a:extLst>
        </p:spPr>
      </p:pic>
      <p:sp>
        <p:nvSpPr>
          <p:cNvPr id="5"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7" name="2 Dikdörtgen"/>
          <p:cNvSpPr/>
          <p:nvPr/>
        </p:nvSpPr>
        <p:spPr>
          <a:xfrm>
            <a:off x="36512" y="5325146"/>
            <a:ext cx="9144000"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7052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L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534472" cy="4138500"/>
          </a:xfrm>
          <a:prstGeom prst="rect">
            <a:avLst/>
          </a:prstGeom>
          <a:noFill/>
          <a:extLst>
            <a:ext uri="{909E8E84-426E-40DD-AFC4-6F175D3DCCD1}">
              <a14:hiddenFill xmlns:a14="http://schemas.microsoft.com/office/drawing/2010/main">
                <a:solidFill>
                  <a:srgbClr val="FFFFFF"/>
                </a:solidFill>
              </a14:hiddenFill>
            </a:ext>
          </a:extLst>
        </p:spPr>
      </p:pic>
      <p:sp>
        <p:nvSpPr>
          <p:cNvPr id="5"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7" name="2 Dikdörtgen"/>
          <p:cNvSpPr/>
          <p:nvPr/>
        </p:nvSpPr>
        <p:spPr>
          <a:xfrm>
            <a:off x="36512" y="5325146"/>
            <a:ext cx="9144000"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47051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ğlık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562372"/>
            <a:ext cx="6624736" cy="5607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Çeşitli Kalp Resimleri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9659">
            <a:off x="5482414" y="753156"/>
            <a:ext cx="3466308" cy="5997072"/>
          </a:xfrm>
          <a:prstGeom prst="rect">
            <a:avLst/>
          </a:prstGeom>
          <a:noFill/>
          <a:extLst>
            <a:ext uri="{909E8E84-426E-40DD-AFC4-6F175D3DCCD1}">
              <a14:hiddenFill xmlns:a14="http://schemas.microsoft.com/office/drawing/2010/main">
                <a:solidFill>
                  <a:srgbClr val="FFFFFF"/>
                </a:solidFill>
              </a14:hiddenFill>
            </a:ext>
          </a:extLst>
        </p:spPr>
      </p:pic>
      <p:sp>
        <p:nvSpPr>
          <p:cNvPr id="8"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9"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0401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sagliktanabiz.com/files/yukle/files/Saray-Mutfagi.jpg"/>
          <p:cNvPicPr>
            <a:picLocks noChangeAspect="1" noChangeArrowheads="1"/>
          </p:cNvPicPr>
          <p:nvPr/>
        </p:nvPicPr>
        <p:blipFill>
          <a:blip r:embed="rId2" cstate="print"/>
          <a:srcRect t="26958" b="11092"/>
          <a:stretch>
            <a:fillRect/>
          </a:stretch>
        </p:blipFill>
        <p:spPr bwMode="auto">
          <a:xfrm>
            <a:off x="-17140" y="1124744"/>
            <a:ext cx="9144000" cy="4200402"/>
          </a:xfrm>
          <a:prstGeom prst="rect">
            <a:avLst/>
          </a:prstGeom>
          <a:ln>
            <a:noFill/>
          </a:ln>
          <a:effectLst>
            <a:softEdge rad="112500"/>
          </a:effectLst>
        </p:spPr>
      </p:pic>
      <p:sp>
        <p:nvSpPr>
          <p:cNvPr id="5"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7"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0833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ile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941405"/>
            <a:ext cx="4644008" cy="4688943"/>
          </a:xfrm>
          <a:prstGeom prst="rect">
            <a:avLst/>
          </a:prstGeom>
          <a:noFill/>
          <a:extLst>
            <a:ext uri="{909E8E84-426E-40DD-AFC4-6F175D3DCCD1}">
              <a14:hiddenFill xmlns:a14="http://schemas.microsoft.com/office/drawing/2010/main">
                <a:solidFill>
                  <a:srgbClr val="FFFFFF"/>
                </a:solidFill>
              </a14:hiddenFill>
            </a:ext>
          </a:extLst>
        </p:spPr>
      </p:pic>
      <p:sp>
        <p:nvSpPr>
          <p:cNvPr id="5"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7"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pic>
        <p:nvPicPr>
          <p:cNvPr id="3076"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991803"/>
            <a:ext cx="5076056" cy="438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7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GÜZEL BEBE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5" y="793996"/>
            <a:ext cx="4355976" cy="6064004"/>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107504" y="1124744"/>
            <a:ext cx="4573743" cy="244827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400" dirty="0">
                <a:solidFill>
                  <a:schemeClr val="tx1"/>
                </a:solidFill>
                <a:latin typeface="HASENAT4" pitchFamily="2" charset="-78"/>
                <a:cs typeface="HASENAT4" pitchFamily="2" charset="-78"/>
              </a:rPr>
              <a:t>وَصَوَّرَكُمْ فَاَحْسَنَ صُوَرَكُمْ</a:t>
            </a:r>
          </a:p>
          <a:p>
            <a:pPr algn="ctr"/>
            <a:r>
              <a:rPr lang="tr-TR" sz="3200" dirty="0">
                <a:solidFill>
                  <a:schemeClr val="tx1"/>
                </a:solidFill>
              </a:rPr>
              <a:t>“Allah size şekil verdi ve şeklinizi en güzel yaptı” </a:t>
            </a:r>
            <a:r>
              <a:rPr lang="tr-TR" sz="1600" dirty="0">
                <a:solidFill>
                  <a:schemeClr val="tx1"/>
                </a:solidFill>
              </a:rPr>
              <a:t>(</a:t>
            </a:r>
            <a:r>
              <a:rPr lang="tr-TR" sz="1600" dirty="0" err="1">
                <a:solidFill>
                  <a:schemeClr val="tx1"/>
                </a:solidFill>
              </a:rPr>
              <a:t>Teğâbün</a:t>
            </a:r>
            <a:r>
              <a:rPr lang="tr-TR" sz="1600" dirty="0">
                <a:solidFill>
                  <a:schemeClr val="tx1"/>
                </a:solidFill>
              </a:rPr>
              <a:t>, 64/3)</a:t>
            </a:r>
            <a:endParaRPr lang="tr-TR" sz="3200" dirty="0">
              <a:solidFill>
                <a:schemeClr val="tx1"/>
              </a:solidFill>
            </a:endParaRPr>
          </a:p>
        </p:txBody>
      </p:sp>
      <p:sp>
        <p:nvSpPr>
          <p:cNvPr id="5" name="4 Yuvarlatılmış Dikdörtgen"/>
          <p:cNvSpPr/>
          <p:nvPr/>
        </p:nvSpPr>
        <p:spPr>
          <a:xfrm>
            <a:off x="107504" y="0"/>
            <a:ext cx="8856984" cy="836712"/>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effectLst>
                  <a:outerShdw blurRad="38100" dist="38100" dir="2700000" algn="tl">
                    <a:srgbClr val="000000">
                      <a:alpha val="43137"/>
                    </a:srgbClr>
                  </a:outerShdw>
                </a:effectLst>
              </a:rPr>
              <a:t>İNSAN YARATILIŞ İTİBARİYLE EN ÜSTÜN VARLIKTIR</a:t>
            </a:r>
          </a:p>
        </p:txBody>
      </p:sp>
      <p:pic>
        <p:nvPicPr>
          <p:cNvPr id="1028"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4616"/>
            <a:ext cx="4788025" cy="31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8"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pic>
        <p:nvPicPr>
          <p:cNvPr id="2050" name="Picture 2" descr="kuran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88807"/>
            <a:ext cx="76104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8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8"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pic>
        <p:nvPicPr>
          <p:cNvPr id="5" name="Picture 2" descr="muhammed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5472608" cy="549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4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selcuk.bel.tr/Files/Uploads/upload_images/92304b3d04f5fe5fcfa3e10ed8deaa82695e8d4db5fb78e6820a7b6c8749a2fd.jpg"/>
          <p:cNvPicPr>
            <a:picLocks noChangeAspect="1" noChangeArrowheads="1"/>
          </p:cNvPicPr>
          <p:nvPr/>
        </p:nvPicPr>
        <p:blipFill>
          <a:blip r:embed="rId2" cstate="print"/>
          <a:srcRect t="34473" b="25563"/>
          <a:stretch>
            <a:fillRect/>
          </a:stretch>
        </p:blipFill>
        <p:spPr bwMode="auto">
          <a:xfrm>
            <a:off x="-54024" y="1124744"/>
            <a:ext cx="9180512" cy="4200402"/>
          </a:xfrm>
          <a:prstGeom prst="rect">
            <a:avLst/>
          </a:prstGeom>
          <a:ln>
            <a:noFill/>
          </a:ln>
          <a:effectLst>
            <a:softEdge rad="112500"/>
          </a:effectLst>
        </p:spPr>
      </p:pic>
      <p:sp>
        <p:nvSpPr>
          <p:cNvPr id="7"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8"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22863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temmuz şehit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087" y="1124744"/>
            <a:ext cx="6351826" cy="4200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Dikdörtgen"/>
          <p:cNvSpPr/>
          <p:nvPr/>
        </p:nvSpPr>
        <p:spPr>
          <a:xfrm>
            <a:off x="0" y="0"/>
            <a:ext cx="9144000" cy="112474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ALLAHIM</a:t>
            </a:r>
            <a:r>
              <a:rPr lang="tr-TR" sz="6000" b="1" dirty="0">
                <a:solidFill>
                  <a:srgbClr val="FFC000"/>
                </a:solidFill>
                <a:latin typeface="Times New Roman" pitchFamily="18" charset="0"/>
                <a:cs typeface="Times New Roman" pitchFamily="18" charset="0"/>
              </a:rPr>
              <a:t>”</a:t>
            </a:r>
          </a:p>
        </p:txBody>
      </p:sp>
      <p:sp>
        <p:nvSpPr>
          <p:cNvPr id="6" name="2 Dikdörtgen"/>
          <p:cNvSpPr/>
          <p:nvPr/>
        </p:nvSpPr>
        <p:spPr>
          <a:xfrm>
            <a:off x="0" y="5325146"/>
            <a:ext cx="9180512" cy="148823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TEŞEKKÜR EDERİM</a:t>
            </a:r>
            <a:r>
              <a:rPr lang="tr-TR" sz="6000" b="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703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arunyahya.com/image/the_all_merciful_and_most_merciful/baby-developing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 y="3645024"/>
            <a:ext cx="9137639" cy="3237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7 Yuvarlatılmış Çapraz Köşeli Dikdörtgen"/>
          <p:cNvSpPr/>
          <p:nvPr/>
        </p:nvSpPr>
        <p:spPr>
          <a:xfrm>
            <a:off x="106363" y="260648"/>
            <a:ext cx="8858250" cy="3456384"/>
          </a:xfrm>
          <a:prstGeom prst="round2DiagRect">
            <a:avLst>
              <a:gd name="adj1" fmla="val 230"/>
              <a:gd name="adj2" fmla="val 0"/>
            </a:avLst>
          </a:prstGeom>
          <a:solidFill>
            <a:schemeClr val="bg2">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3200" dirty="0">
                <a:solidFill>
                  <a:srgbClr val="002060"/>
                </a:solidFill>
                <a:latin typeface="HASENAT" pitchFamily="2" charset="-78"/>
                <a:cs typeface="HASENAT" pitchFamily="2" charset="-78"/>
              </a:rPr>
              <a:t>وَاللّهُ اَخْرَجَكُمْ مِنْ بُطُونِ اُمَّهَاتِكُمْ لَاتَعْلَمُونَ شَيْا وَجَعَلَ لَكُمُ السَّمْعَ وَالْاَبْصَارَ وَالْاَفْدَةَ لَعَلَّكُمْ تَشْكُرُونَ</a:t>
            </a:r>
            <a:endParaRPr lang="tr-TR" sz="3200" dirty="0">
              <a:solidFill>
                <a:srgbClr val="002060"/>
              </a:solidFill>
              <a:latin typeface="HASENAT" pitchFamily="2" charset="-78"/>
              <a:cs typeface="HASENAT" pitchFamily="2" charset="-78"/>
            </a:endParaRPr>
          </a:p>
          <a:p>
            <a:pPr algn="just">
              <a:defRPr/>
            </a:pPr>
            <a:r>
              <a:rPr lang="tr-TR" sz="3200" dirty="0"/>
              <a:t>“</a:t>
            </a:r>
            <a:r>
              <a:rPr lang="tr-TR" sz="3200" b="1" dirty="0">
                <a:solidFill>
                  <a:srgbClr val="FF0000"/>
                </a:solidFill>
              </a:rPr>
              <a:t>Siz, hiçbir şey bilmezken Allah, sizi analarınızın karnından çıkardı; </a:t>
            </a:r>
            <a:r>
              <a:rPr lang="tr-TR" sz="4800" b="1" dirty="0">
                <a:solidFill>
                  <a:schemeClr val="accent6">
                    <a:lumMod val="50000"/>
                  </a:schemeClr>
                </a:solidFill>
                <a:effectLst>
                  <a:outerShdw blurRad="38100" dist="38100" dir="2700000" algn="tl">
                    <a:srgbClr val="000000">
                      <a:alpha val="43137"/>
                    </a:srgbClr>
                  </a:outerShdw>
                </a:effectLst>
                <a:latin typeface="AR BERKLEY" panose="02000000000000000000" pitchFamily="2" charset="0"/>
              </a:rPr>
              <a:t>şükredesiniz</a:t>
            </a:r>
            <a:r>
              <a:rPr lang="tr-TR" sz="4800" b="1" dirty="0">
                <a:solidFill>
                  <a:srgbClr val="0070C0"/>
                </a:solidFill>
              </a:rPr>
              <a:t> diye size </a:t>
            </a:r>
            <a:r>
              <a:rPr lang="tr-TR" sz="4800" b="1" u="sng" dirty="0">
                <a:solidFill>
                  <a:srgbClr val="FF0000"/>
                </a:solidFill>
              </a:rPr>
              <a:t>kulaklar</a:t>
            </a:r>
            <a:r>
              <a:rPr lang="tr-TR" sz="4800" b="1" dirty="0">
                <a:solidFill>
                  <a:srgbClr val="0070C0"/>
                </a:solidFill>
              </a:rPr>
              <a:t>, </a:t>
            </a:r>
            <a:r>
              <a:rPr lang="tr-TR" sz="4800" b="1" u="sng" dirty="0">
                <a:solidFill>
                  <a:srgbClr val="002060"/>
                </a:solidFill>
              </a:rPr>
              <a:t>gözler</a:t>
            </a:r>
            <a:r>
              <a:rPr lang="tr-TR" sz="4800" b="1" dirty="0">
                <a:solidFill>
                  <a:srgbClr val="0070C0"/>
                </a:solidFill>
              </a:rPr>
              <a:t> ve </a:t>
            </a:r>
            <a:r>
              <a:rPr lang="tr-TR" sz="4800" b="1" u="sng" dirty="0">
                <a:solidFill>
                  <a:srgbClr val="00B050"/>
                </a:solidFill>
              </a:rPr>
              <a:t>kalpler</a:t>
            </a:r>
            <a:r>
              <a:rPr lang="tr-TR" sz="4800" b="1" dirty="0">
                <a:solidFill>
                  <a:srgbClr val="0070C0"/>
                </a:solidFill>
              </a:rPr>
              <a:t> verdi.</a:t>
            </a:r>
            <a:r>
              <a:rPr lang="tr-TR" sz="2800" dirty="0">
                <a:solidFill>
                  <a:schemeClr val="tx1"/>
                </a:solidFill>
              </a:rPr>
              <a:t>” </a:t>
            </a:r>
            <a:r>
              <a:rPr lang="tr-TR" sz="1600" dirty="0">
                <a:solidFill>
                  <a:schemeClr val="tx1"/>
                </a:solidFill>
              </a:rPr>
              <a:t>(</a:t>
            </a:r>
            <a:r>
              <a:rPr lang="tr-TR" sz="1600" dirty="0" err="1">
                <a:solidFill>
                  <a:schemeClr val="tx1"/>
                </a:solidFill>
              </a:rPr>
              <a:t>Nahl</a:t>
            </a:r>
            <a:r>
              <a:rPr lang="tr-TR" sz="1600" dirty="0">
                <a:solidFill>
                  <a:schemeClr val="tx1"/>
                </a:solidFill>
              </a:rPr>
              <a:t>, 16/78)</a:t>
            </a:r>
          </a:p>
        </p:txBody>
      </p:sp>
    </p:spTree>
    <p:extLst>
      <p:ext uri="{BB962C8B-B14F-4D97-AF65-F5344CB8AC3E}">
        <p14:creationId xmlns:p14="http://schemas.microsoft.com/office/powerpoint/2010/main" val="37682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0" y="116632"/>
            <a:ext cx="9144000"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ALLAH İNSANLARI ÇEŞİTLİ NİMETLERLE RIZIKLANDIRMAKTADIR</a:t>
            </a:r>
          </a:p>
        </p:txBody>
      </p:sp>
      <p:pic>
        <p:nvPicPr>
          <p:cNvPr id="4098" name="Picture 2" descr="D:\SADECE iDRiS\iDRiS BABA VAAZLAR\VAAZ\DİĞER VAAZLAR\sağlık\resimler\frontal_section.jpg"/>
          <p:cNvPicPr>
            <a:picLocks noChangeAspect="1" noChangeArrowheads="1"/>
          </p:cNvPicPr>
          <p:nvPr/>
        </p:nvPicPr>
        <p:blipFill>
          <a:blip r:embed="rId2" cstate="print"/>
          <a:srcRect/>
          <a:stretch>
            <a:fillRect/>
          </a:stretch>
        </p:blipFill>
        <p:spPr bwMode="auto">
          <a:xfrm>
            <a:off x="0" y="3671887"/>
            <a:ext cx="3643306" cy="3186113"/>
          </a:xfrm>
          <a:prstGeom prst="rect">
            <a:avLst/>
          </a:prstGeom>
          <a:noFill/>
        </p:spPr>
      </p:pic>
      <p:pic>
        <p:nvPicPr>
          <p:cNvPr id="4099" name="Picture 3" descr="D:\SADECE iDRiS\iDRiS BABA VAAZLAR\VAAZ\DİĞER VAAZLAR\sağlık\resimler\göz201108104404_goz.png"/>
          <p:cNvPicPr>
            <a:picLocks noChangeAspect="1" noChangeArrowheads="1"/>
          </p:cNvPicPr>
          <p:nvPr/>
        </p:nvPicPr>
        <p:blipFill>
          <a:blip r:embed="rId3" cstate="print"/>
          <a:srcRect/>
          <a:stretch>
            <a:fillRect/>
          </a:stretch>
        </p:blipFill>
        <p:spPr bwMode="auto">
          <a:xfrm>
            <a:off x="4572000" y="714356"/>
            <a:ext cx="3604872" cy="2928958"/>
          </a:xfrm>
          <a:prstGeom prst="rect">
            <a:avLst/>
          </a:prstGeom>
          <a:noFill/>
        </p:spPr>
      </p:pic>
      <p:pic>
        <p:nvPicPr>
          <p:cNvPr id="4100" name="Picture 4" descr="D:\SADECE iDRiS\iDRiS BABA VAAZLAR\VAAZ\DİĞER VAAZLAR\sağlık\resimler\göz complex_eye_500.jpg"/>
          <p:cNvPicPr>
            <a:picLocks noChangeAspect="1" noChangeArrowheads="1"/>
          </p:cNvPicPr>
          <p:nvPr/>
        </p:nvPicPr>
        <p:blipFill>
          <a:blip r:embed="rId4" cstate="print"/>
          <a:srcRect/>
          <a:stretch>
            <a:fillRect/>
          </a:stretch>
        </p:blipFill>
        <p:spPr bwMode="auto">
          <a:xfrm>
            <a:off x="5335131" y="3643315"/>
            <a:ext cx="3808870" cy="3214686"/>
          </a:xfrm>
          <a:prstGeom prst="rect">
            <a:avLst/>
          </a:prstGeom>
          <a:noFill/>
        </p:spPr>
      </p:pic>
      <p:pic>
        <p:nvPicPr>
          <p:cNvPr id="4101" name="Picture 5" descr="D:\SADECE iDRiS\iDRiS BABA VAAZLAR\VAAZ\DİĞER VAAZLAR\sağlık\resimler\saglik.jpg"/>
          <p:cNvPicPr>
            <a:picLocks noChangeAspect="1" noChangeArrowheads="1"/>
          </p:cNvPicPr>
          <p:nvPr/>
        </p:nvPicPr>
        <p:blipFill>
          <a:blip r:embed="rId5" cstate="print"/>
          <a:srcRect/>
          <a:stretch>
            <a:fillRect/>
          </a:stretch>
        </p:blipFill>
        <p:spPr bwMode="auto">
          <a:xfrm>
            <a:off x="3500430" y="4572008"/>
            <a:ext cx="1904054" cy="1566878"/>
          </a:xfrm>
          <a:prstGeom prst="rect">
            <a:avLst/>
          </a:prstGeom>
          <a:noFill/>
        </p:spPr>
      </p:pic>
      <p:pic>
        <p:nvPicPr>
          <p:cNvPr id="4102" name="Picture 6" descr="D:\SADECE iDRiS\iDRiS BABA VAAZLAR\VAAZ\DİĞER VAAZLAR\sağlık\resimler\kulak_anatomisi.jpg"/>
          <p:cNvPicPr>
            <a:picLocks noChangeAspect="1" noChangeArrowheads="1"/>
          </p:cNvPicPr>
          <p:nvPr/>
        </p:nvPicPr>
        <p:blipFill>
          <a:blip r:embed="rId6" cstate="print"/>
          <a:srcRect/>
          <a:stretch>
            <a:fillRect/>
          </a:stretch>
        </p:blipFill>
        <p:spPr bwMode="auto">
          <a:xfrm>
            <a:off x="785786" y="714356"/>
            <a:ext cx="3686176" cy="29432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SADECE iDRiS\iDRiS BABA VAAZLAR\VAAZ\DİĞER VAAZLAR\sağlık\resimler\goz_resimleri5.jpg"/>
          <p:cNvPicPr>
            <a:picLocks noChangeAspect="1" noChangeArrowheads="1"/>
          </p:cNvPicPr>
          <p:nvPr/>
        </p:nvPicPr>
        <p:blipFill>
          <a:blip r:embed="rId2" cstate="print"/>
          <a:srcRect/>
          <a:stretch>
            <a:fillRect/>
          </a:stretch>
        </p:blipFill>
        <p:spPr bwMode="auto">
          <a:xfrm flipH="1">
            <a:off x="-1" y="908720"/>
            <a:ext cx="8215705" cy="5949304"/>
          </a:xfrm>
          <a:prstGeom prst="rect">
            <a:avLst/>
          </a:prstGeom>
          <a:noFill/>
        </p:spPr>
      </p:pic>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GÖZÜNÜN DEĞERİ</a:t>
            </a:r>
            <a:r>
              <a:rPr lang="tr-TR" sz="6000" b="1" dirty="0">
                <a:solidFill>
                  <a:srgbClr val="FFC000"/>
                </a:solidFill>
                <a:latin typeface="Times New Roman" pitchFamily="18" charset="0"/>
                <a:cs typeface="Times New Roman" pitchFamily="18" charset="0"/>
              </a:rPr>
              <a:t>”</a:t>
            </a:r>
          </a:p>
        </p:txBody>
      </p:sp>
      <p:pic>
        <p:nvPicPr>
          <p:cNvPr id="4" name="Picture 2" descr="http://www.castlerain.com/wp-content/uploads/2012/04/videocame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556792"/>
            <a:ext cx="6797884" cy="54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5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srgbClr val="FFC000"/>
                </a:solidFill>
                <a:latin typeface="Times New Roman" pitchFamily="18" charset="0"/>
                <a:cs typeface="Times New Roman" pitchFamily="18" charset="0"/>
              </a:rPr>
              <a:t>“</a:t>
            </a:r>
            <a:r>
              <a:rPr lang="tr-TR" sz="6000" b="1" dirty="0">
                <a:solidFill>
                  <a:schemeClr val="bg1"/>
                </a:solidFill>
                <a:latin typeface="Times New Roman" pitchFamily="18" charset="0"/>
                <a:cs typeface="Times New Roman" pitchFamily="18" charset="0"/>
              </a:rPr>
              <a:t>KALBİN DEĞERİ</a:t>
            </a:r>
            <a:r>
              <a:rPr lang="tr-TR" sz="6000" b="1" dirty="0">
                <a:solidFill>
                  <a:srgbClr val="FFC000"/>
                </a:solidFill>
                <a:latin typeface="Times New Roman" pitchFamily="18" charset="0"/>
                <a:cs typeface="Times New Roman" pitchFamily="18" charset="0"/>
              </a:rPr>
              <a:t>”</a:t>
            </a:r>
          </a:p>
        </p:txBody>
      </p:sp>
      <p:sp>
        <p:nvSpPr>
          <p:cNvPr id="5" name="12 Dikdörtgen"/>
          <p:cNvSpPr/>
          <p:nvPr/>
        </p:nvSpPr>
        <p:spPr>
          <a:xfrm>
            <a:off x="0" y="1078386"/>
            <a:ext cx="4355976"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rgbClr val="FF0000"/>
                </a:solidFill>
              </a:rPr>
              <a:t>Kalp anne karnında </a:t>
            </a:r>
          </a:p>
          <a:p>
            <a:r>
              <a:rPr lang="tr-TR" sz="3200" b="1" dirty="0">
                <a:solidFill>
                  <a:srgbClr val="FF0000"/>
                </a:solidFill>
              </a:rPr>
              <a:t>6. haftadan itibaren </a:t>
            </a:r>
          </a:p>
          <a:p>
            <a:r>
              <a:rPr lang="tr-TR" sz="3200" b="1" dirty="0">
                <a:solidFill>
                  <a:srgbClr val="FF0000"/>
                </a:solidFill>
              </a:rPr>
              <a:t>atmaya başlar. </a:t>
            </a:r>
          </a:p>
          <a:p>
            <a:pPr marL="457200" indent="-457200">
              <a:buFont typeface="Wingdings" panose="05000000000000000000" pitchFamily="2" charset="2"/>
              <a:buChar char="v"/>
            </a:pPr>
            <a:r>
              <a:rPr lang="tr-TR" sz="3200" b="1" dirty="0">
                <a:solidFill>
                  <a:srgbClr val="7030A0"/>
                </a:solidFill>
              </a:rPr>
              <a:t>Günde 104 bin, </a:t>
            </a:r>
          </a:p>
          <a:p>
            <a:pPr marL="457200" indent="-457200">
              <a:buFont typeface="Wingdings" panose="05000000000000000000" pitchFamily="2" charset="2"/>
              <a:buChar char="v"/>
            </a:pPr>
            <a:r>
              <a:rPr lang="tr-TR" sz="3200" b="1" dirty="0">
                <a:solidFill>
                  <a:srgbClr val="7030A0"/>
                </a:solidFill>
              </a:rPr>
              <a:t>yılda 38 milyon kez kasılarak </a:t>
            </a:r>
          </a:p>
          <a:p>
            <a:pPr marL="457200" indent="-457200">
              <a:buFont typeface="Wingdings" panose="05000000000000000000" pitchFamily="2" charset="2"/>
              <a:buChar char="q"/>
            </a:pPr>
            <a:r>
              <a:rPr lang="tr-TR" sz="3200" b="1" dirty="0">
                <a:solidFill>
                  <a:srgbClr val="FF0000"/>
                </a:solidFill>
              </a:rPr>
              <a:t>günlük 8 ton, </a:t>
            </a:r>
          </a:p>
          <a:p>
            <a:pPr marL="457200" indent="-457200">
              <a:buFont typeface="Wingdings" panose="05000000000000000000" pitchFamily="2" charset="2"/>
              <a:buChar char="q"/>
            </a:pPr>
            <a:r>
              <a:rPr lang="tr-TR" sz="3200" b="1" dirty="0">
                <a:solidFill>
                  <a:srgbClr val="FF0000"/>
                </a:solidFill>
              </a:rPr>
              <a:t>yıllık 3 bin ton kanı </a:t>
            </a:r>
          </a:p>
          <a:p>
            <a:r>
              <a:rPr lang="tr-TR" sz="3200" b="1" dirty="0">
                <a:solidFill>
                  <a:srgbClr val="FF0000"/>
                </a:solidFill>
              </a:rPr>
              <a:t>vücuda aralıksız bir şekilde pompalar </a:t>
            </a:r>
          </a:p>
        </p:txBody>
      </p:sp>
      <p:pic>
        <p:nvPicPr>
          <p:cNvPr id="2" name="İdris YAVUZYİĞİT (@idrisyavuzyigit) _ Twitter_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72000" y="1623877"/>
            <a:ext cx="4572000" cy="4572000"/>
          </a:xfrm>
          <a:prstGeom prst="rect">
            <a:avLst/>
          </a:prstGeom>
        </p:spPr>
      </p:pic>
    </p:spTree>
    <p:extLst>
      <p:ext uri="{BB962C8B-B14F-4D97-AF65-F5344CB8AC3E}">
        <p14:creationId xmlns:p14="http://schemas.microsoft.com/office/powerpoint/2010/main" val="36790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ALLAH VERDİĞİ NİMETİN HESABINI SORACAKTIR</a:t>
            </a:r>
          </a:p>
        </p:txBody>
      </p:sp>
      <p:pic>
        <p:nvPicPr>
          <p:cNvPr id="6147" name="Picture 3" descr="D:\SADECE iDRiS\iDRiS BABA VAAZLAR\VAAZ\DİĞER VAAZLAR\sağlık\resimler\ayakları kolları doğuştan olmayan adam videolu.jpg"/>
          <p:cNvPicPr>
            <a:picLocks noChangeAspect="1" noChangeArrowheads="1"/>
          </p:cNvPicPr>
          <p:nvPr/>
        </p:nvPicPr>
        <p:blipFill>
          <a:blip r:embed="rId2" cstate="print"/>
          <a:srcRect/>
          <a:stretch>
            <a:fillRect/>
          </a:stretch>
        </p:blipFill>
        <p:spPr bwMode="auto">
          <a:xfrm>
            <a:off x="1259632" y="980728"/>
            <a:ext cx="6408712" cy="5718851"/>
          </a:xfrm>
          <a:prstGeom prst="ellipse">
            <a:avLst/>
          </a:prstGeom>
          <a:ln>
            <a:noFill/>
          </a:ln>
          <a:effectLst>
            <a:softEdge rad="112500"/>
          </a:effectLst>
        </p:spPr>
      </p:pic>
      <p:pic>
        <p:nvPicPr>
          <p:cNvPr id="5" name="Picture 2" descr="D:\SADECE iDRiS\iDRiS BABA VAAZLAR\VAAZ\DİĞER VAAZLAR\sağlık\resimler\ayakları olmayan çocuk.jpg"/>
          <p:cNvPicPr>
            <a:picLocks noChangeAspect="1" noChangeArrowheads="1"/>
          </p:cNvPicPr>
          <p:nvPr/>
        </p:nvPicPr>
        <p:blipFill>
          <a:blip r:embed="rId3" cstate="print"/>
          <a:srcRect/>
          <a:stretch>
            <a:fillRect/>
          </a:stretch>
        </p:blipFill>
        <p:spPr bwMode="auto">
          <a:xfrm>
            <a:off x="9287" y="4701937"/>
            <a:ext cx="1691680" cy="2156063"/>
          </a:xfrm>
          <a:prstGeom prst="rect">
            <a:avLst/>
          </a:prstGeom>
          <a:ln>
            <a:noFill/>
          </a:ln>
          <a:effectLst>
            <a:softEdge rad="112500"/>
          </a:effectLst>
        </p:spPr>
      </p:pic>
      <p:pic>
        <p:nvPicPr>
          <p:cNvPr id="6" name="Picture 5" descr="D:\SADECE iDRiS\iDRiS BABA VAAZLAR\VAAZ\DİĞER VAAZLAR\sağlık\resimler\ayağı yok.jpg"/>
          <p:cNvPicPr>
            <a:picLocks noChangeAspect="1" noChangeArrowheads="1"/>
          </p:cNvPicPr>
          <p:nvPr/>
        </p:nvPicPr>
        <p:blipFill>
          <a:blip r:embed="rId4" cstate="print"/>
          <a:srcRect/>
          <a:stretch>
            <a:fillRect/>
          </a:stretch>
        </p:blipFill>
        <p:spPr bwMode="auto">
          <a:xfrm>
            <a:off x="7669267" y="4581128"/>
            <a:ext cx="1481505" cy="2222258"/>
          </a:xfrm>
          <a:prstGeom prst="rect">
            <a:avLst/>
          </a:prstGeom>
          <a:ln>
            <a:noFill/>
          </a:ln>
          <a:effectLst>
            <a:softEdge rad="112500"/>
          </a:effectLst>
        </p:spPr>
      </p:pic>
    </p:spTree>
    <p:extLst>
      <p:ext uri="{BB962C8B-B14F-4D97-AF65-F5344CB8AC3E}">
        <p14:creationId xmlns:p14="http://schemas.microsoft.com/office/powerpoint/2010/main" val="22218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DRİS\VAAZLAR\idris vaazlarım\DİĞER\arkaplanlar\resimlerden\BETERİN BETERİ VAR.jpg"/>
          <p:cNvPicPr>
            <a:picLocks noChangeAspect="1" noChangeArrowheads="1"/>
          </p:cNvPicPr>
          <p:nvPr/>
        </p:nvPicPr>
        <p:blipFill>
          <a:blip r:embed="rId3" cstate="print"/>
          <a:srcRect/>
          <a:stretch>
            <a:fillRect/>
          </a:stretch>
        </p:blipFill>
        <p:spPr bwMode="auto">
          <a:xfrm>
            <a:off x="0" y="16396"/>
            <a:ext cx="9145364" cy="5716860"/>
          </a:xfrm>
          <a:prstGeom prst="rect">
            <a:avLst/>
          </a:prstGeom>
          <a:ln>
            <a:noFill/>
          </a:ln>
          <a:effectLst>
            <a:softEdge rad="112500"/>
          </a:effectLst>
        </p:spPr>
      </p:pic>
      <p:sp>
        <p:nvSpPr>
          <p:cNvPr id="4" name="3 Dikdörtgen"/>
          <p:cNvSpPr/>
          <p:nvPr/>
        </p:nvSpPr>
        <p:spPr>
          <a:xfrm>
            <a:off x="0" y="5661248"/>
            <a:ext cx="9144000" cy="11967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r>
              <a:rPr lang="tr-TR" sz="2400" b="1" dirty="0">
                <a:solidFill>
                  <a:schemeClr val="tx1"/>
                </a:solidFill>
              </a:rPr>
              <a:t>Şeyh </a:t>
            </a:r>
            <a:r>
              <a:rPr lang="tr-TR" sz="2400" b="1" dirty="0" err="1">
                <a:solidFill>
                  <a:schemeClr val="tx1"/>
                </a:solidFill>
              </a:rPr>
              <a:t>Sadî</a:t>
            </a:r>
            <a:r>
              <a:rPr lang="tr-TR" sz="2400" b="1" dirty="0">
                <a:solidFill>
                  <a:schemeClr val="tx1"/>
                </a:solidFill>
              </a:rPr>
              <a:t>,</a:t>
            </a:r>
            <a:r>
              <a:rPr lang="tr-TR" sz="2400" dirty="0">
                <a:solidFill>
                  <a:schemeClr val="tx1"/>
                </a:solidFill>
              </a:rPr>
              <a:t> ayakkabısız kalmış. Ayakkabı alacak parası da yokmuş. </a:t>
            </a:r>
          </a:p>
          <a:p>
            <a:pPr algn="just"/>
            <a:r>
              <a:rPr lang="tr-TR" sz="2400" dirty="0">
                <a:solidFill>
                  <a:schemeClr val="tx1"/>
                </a:solidFill>
              </a:rPr>
              <a:t>Can sıkıntısı ile </a:t>
            </a:r>
            <a:r>
              <a:rPr lang="tr-TR" sz="2400" dirty="0" err="1">
                <a:solidFill>
                  <a:schemeClr val="tx1"/>
                </a:solidFill>
              </a:rPr>
              <a:t>Kufe</a:t>
            </a:r>
            <a:r>
              <a:rPr lang="tr-TR" sz="2400" dirty="0">
                <a:solidFill>
                  <a:schemeClr val="tx1"/>
                </a:solidFill>
              </a:rPr>
              <a:t> Camii'ne gitmiş. </a:t>
            </a:r>
            <a:r>
              <a:rPr lang="tr-TR" sz="2400" b="1" dirty="0">
                <a:solidFill>
                  <a:srgbClr val="FF0000"/>
                </a:solidFill>
              </a:rPr>
              <a:t>Cami­nin önünde </a:t>
            </a:r>
            <a:r>
              <a:rPr lang="tr-TR" sz="2400" b="1" u="sng" dirty="0">
                <a:solidFill>
                  <a:srgbClr val="FF0000"/>
                </a:solidFill>
                <a:effectLst>
                  <a:outerShdw blurRad="38100" dist="38100" dir="2700000" algn="tl">
                    <a:srgbClr val="000000">
                      <a:alpha val="43137"/>
                    </a:srgbClr>
                  </a:outerShdw>
                </a:effectLst>
              </a:rPr>
              <a:t>ayaksız bir dilenci </a:t>
            </a:r>
            <a:r>
              <a:rPr lang="tr-TR" sz="2400" b="1" dirty="0">
                <a:solidFill>
                  <a:srgbClr val="FF0000"/>
                </a:solidFill>
              </a:rPr>
              <a:t>görünce,</a:t>
            </a:r>
            <a:r>
              <a:rPr lang="tr-TR" sz="2400" dirty="0">
                <a:solidFill>
                  <a:schemeClr val="tx1"/>
                </a:solidFill>
              </a:rPr>
              <a:t> ayakkabısız ayaklarına bakıp şükretmiş.</a:t>
            </a:r>
          </a:p>
        </p:txBody>
      </p:sp>
    </p:spTree>
    <p:extLst>
      <p:ext uri="{BB962C8B-B14F-4D97-AF65-F5344CB8AC3E}">
        <p14:creationId xmlns:p14="http://schemas.microsoft.com/office/powerpoint/2010/main" val="12592370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837</Words>
  <Application>Microsoft Office PowerPoint</Application>
  <PresentationFormat>Ekran Gösterisi (4:3)</PresentationFormat>
  <Paragraphs>110</Paragraphs>
  <Slides>33</Slides>
  <Notes>3</Notes>
  <HiddenSlides>0</HiddenSlides>
  <MMClips>1</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33</vt:i4>
      </vt:variant>
    </vt:vector>
  </HeadingPairs>
  <TitlesOfParts>
    <vt:vector size="42" baseType="lpstr">
      <vt:lpstr>AR BERKLEY</vt:lpstr>
      <vt:lpstr>Arial</vt:lpstr>
      <vt:lpstr>Calibri</vt:lpstr>
      <vt:lpstr>HASENAT</vt:lpstr>
      <vt:lpstr>HASENAT4</vt:lpstr>
      <vt:lpstr>Times New Roman</vt:lpstr>
      <vt:lpstr>Vivaldi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LALEYL</dc:creator>
  <cp:lastModifiedBy>İdris YAVUZYİĞİT</cp:lastModifiedBy>
  <cp:revision>258</cp:revision>
  <dcterms:created xsi:type="dcterms:W3CDTF">2011-02-24T15:10:49Z</dcterms:created>
  <dcterms:modified xsi:type="dcterms:W3CDTF">2020-08-06T09:33:29Z</dcterms:modified>
</cp:coreProperties>
</file>