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74" r:id="rId2"/>
    <p:sldId id="498" r:id="rId3"/>
    <p:sldId id="499" r:id="rId4"/>
    <p:sldId id="500" r:id="rId5"/>
    <p:sldId id="501" r:id="rId6"/>
    <p:sldId id="502" r:id="rId7"/>
    <p:sldId id="503" r:id="rId8"/>
    <p:sldId id="504" r:id="rId9"/>
    <p:sldId id="505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376" r:id="rId21"/>
    <p:sldId id="387" r:id="rId22"/>
    <p:sldId id="377" r:id="rId23"/>
    <p:sldId id="392" r:id="rId24"/>
    <p:sldId id="388" r:id="rId25"/>
    <p:sldId id="390" r:id="rId26"/>
    <p:sldId id="389" r:id="rId27"/>
    <p:sldId id="394" r:id="rId28"/>
    <p:sldId id="489" r:id="rId29"/>
    <p:sldId id="396" r:id="rId30"/>
    <p:sldId id="398" r:id="rId31"/>
    <p:sldId id="487" r:id="rId32"/>
    <p:sldId id="399" r:id="rId33"/>
    <p:sldId id="400" r:id="rId34"/>
    <p:sldId id="402" r:id="rId35"/>
    <p:sldId id="403" r:id="rId36"/>
    <p:sldId id="490" r:id="rId37"/>
    <p:sldId id="497" r:id="rId38"/>
    <p:sldId id="472" r:id="rId39"/>
    <p:sldId id="488" r:id="rId40"/>
    <p:sldId id="407" r:id="rId41"/>
    <p:sldId id="406" r:id="rId42"/>
    <p:sldId id="474" r:id="rId43"/>
    <p:sldId id="482" r:id="rId44"/>
    <p:sldId id="483" r:id="rId45"/>
    <p:sldId id="484" r:id="rId46"/>
    <p:sldId id="475" r:id="rId47"/>
    <p:sldId id="479" r:id="rId48"/>
    <p:sldId id="481" r:id="rId49"/>
    <p:sldId id="417" r:id="rId50"/>
    <p:sldId id="437" r:id="rId51"/>
    <p:sldId id="440" r:id="rId52"/>
    <p:sldId id="496" r:id="rId53"/>
    <p:sldId id="516" r:id="rId5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47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60500-27C9-45DA-8E40-18185A6D2E4D}" type="datetimeFigureOut">
              <a:rPr lang="tr-TR" smtClean="0"/>
              <a:t>27.11.2019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4A58D-18B9-44ED-9EB1-207EB6D687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46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Mütareke yıllarında kayınpederinin yerine Vasat Atik Ali Paşa Camii’nde on yıl kadar imamlık görevinde de bulunmuş olan Celâl Hoca, 1925’te İstanbul İmam-Hatip Mektebi Arapça muallimliğine tayin edildi. Harf inkılâbından sonra Arapça derslerinin kaldırılması üzerine okulun Türkçe hocalığını üzerine aldı.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1949'da Maarif Vekaletince İstanbul'da açılan imam hatip kursuna müdür ve öğretmen olarak atanan 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Celaleddin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Ökten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 kursların yeterli olmayacağını belirtti ve söz konusu eğitimin, orta dereceli okullar açılarak verilmesini istedi.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 amaçla da dönemin Maarif Bakanı Tevfik İleri başta olmak üzere pek çok kişiyle görüşmeler yapan 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Celaleddin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Ökten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söz konusu okulların ders müfredatı üzerinde de çalıştı.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Celâl Hoca, 17 Ekim 1951 tarihinde öğretime başlayan ilk imam hatip okulu olma özelliği taşıyan İstanbul İmam-Hatip Okulu’nun ilk müdürü oldu. Türkiye’nin dinî, ilmî, kültürel ve sosyal hayatında önemli yeri olan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imamhatip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okullarının kurulması fikrinin ilk sahibi ve ilk program yapımcılarından biri olması dolayısıyla Celâl Hoca’nın bu okulların tarihinde çok önemli ve unutulmaz bir yeri vardır.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275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6936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825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605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7451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Mütareke yıllarında kayınpederinin yerine Vasat Atik Ali Paşa Camii’nde on yıl kadar imamlık görevinde de bulunmuş olan Celâl Hoca, 1925’te İstanbul İmam-Hatip Mektebi Arapça muallimliğine tayin edildi. Harf inkılâbından sonra Arapça derslerinin kaldırılması üzerine okulun Türkçe hocalığını üzerine aldı.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1949'da Maarif Vekaletince İstanbul'da açılan imam hatip kursuna müdür ve öğretmen olarak atanan 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Celaleddin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Ökten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 kursların yeterli olmayacağını belirtti ve söz konusu eğitimin, orta dereceli okullar açılarak verilmesini istedi.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 amaçla da dönemin Maarif Bakanı Tevfik İleri başta olmak üzere pek çok kişiyle görüşmeler yapan 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Celaleddin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Ökten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söz konusu okulların ders müfredatı üzerinde de çalıştı.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Celâl Hoca, 17 Ekim 1951 tarihinde öğretime başlayan ilk imam hatip okulu olma özelliği taşıyan İstanbul İmam-Hatip Okulu’nun ilk müdürü oldu. Türkiye’nin dinî, ilmî, kültürel ve sosyal hayatında önemli yeri olan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imamhatip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okullarının kurulması fikrinin ilk sahibi ve ilk program yapımcılarından biri olması dolayısıyla Celâl Hoca’nın bu okulların tarihinde çok önemli ve unutulmaz bir yeri vardır.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30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216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810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96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837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1"/>
            <a:r>
              <a:rPr lang="ar-SA" sz="1800" dirty="0" smtClean="0">
                <a:solidFill>
                  <a:schemeClr val="tx1"/>
                </a:solidFill>
                <a:latin typeface="HASENAT" panose="01000600020000020003" pitchFamily="2" charset="-78"/>
                <a:cs typeface="HASENAT" panose="01000600020000020003" pitchFamily="2" charset="-78"/>
              </a:rPr>
              <a:t>تَعَجَّبَ رَبُّكَ مِنَ الشَّبَابِ لَيْسَتْ لَهُ صَبْوَةٌ</a:t>
            </a:r>
            <a:endParaRPr lang="tr-TR" sz="1200" b="1" dirty="0" smtClean="0">
              <a:solidFill>
                <a:schemeClr val="tx1"/>
              </a:solidFill>
              <a:latin typeface="HASENAT" panose="01000600020000020003" pitchFamily="2" charset="-78"/>
              <a:cs typeface="HASENAT" panose="01000600020000020003" pitchFamily="2" charset="-78"/>
            </a:endParaRPr>
          </a:p>
          <a:p>
            <a:pPr algn="l"/>
            <a:r>
              <a:rPr lang="tr-TR" sz="1200" b="1" dirty="0" smtClean="0">
                <a:solidFill>
                  <a:schemeClr val="tx1"/>
                </a:solidFill>
              </a:rPr>
              <a:t>“Senin Rabbin, (</a:t>
            </a:r>
            <a:r>
              <a:rPr lang="tr-TR" sz="1200" b="1" dirty="0" smtClean="0">
                <a:solidFill>
                  <a:srgbClr val="C00000"/>
                </a:solidFill>
              </a:rPr>
              <a:t>kendisinde eğlencelere ve fani zevklere karşı meyil bulunmayan</a:t>
            </a:r>
            <a:r>
              <a:rPr lang="tr-TR" sz="1200" b="1" dirty="0" smtClean="0">
                <a:solidFill>
                  <a:schemeClr val="tx1"/>
                </a:solidFill>
              </a:rPr>
              <a:t>, gençliğini </a:t>
            </a:r>
            <a:r>
              <a:rPr lang="tr-TR" sz="1200" b="1" dirty="0" err="1" smtClean="0">
                <a:solidFill>
                  <a:schemeClr val="tx1"/>
                </a:solidFill>
              </a:rPr>
              <a:t>hakk’a</a:t>
            </a:r>
            <a:r>
              <a:rPr lang="tr-TR" sz="1200" b="1" dirty="0" smtClean="0">
                <a:solidFill>
                  <a:schemeClr val="tx1"/>
                </a:solidFill>
              </a:rPr>
              <a:t> itaat yoluna bağlayan ve) gayri meşru </a:t>
            </a:r>
            <a:r>
              <a:rPr lang="tr-TR" sz="2800" b="1" dirty="0" smtClean="0">
                <a:solidFill>
                  <a:srgbClr val="C00000"/>
                </a:solidFill>
              </a:rPr>
              <a:t>şehvet peşinde olmayan bir genci </a:t>
            </a:r>
            <a:r>
              <a:rPr lang="tr-TR" sz="1400" b="1" dirty="0" smtClean="0">
                <a:solidFill>
                  <a:srgbClr val="0070C0"/>
                </a:solidFill>
              </a:rPr>
              <a:t>beğenmekte ve ondan hoşnut olmaktadır</a:t>
            </a:r>
            <a:r>
              <a:rPr lang="tr-TR" sz="1200" b="1" dirty="0" smtClean="0">
                <a:solidFill>
                  <a:schemeClr val="tx1"/>
                </a:solidFill>
              </a:rPr>
              <a:t>” </a:t>
            </a:r>
          </a:p>
          <a:p>
            <a:pPr algn="l"/>
            <a:r>
              <a:rPr lang="tr-TR" sz="900" dirty="0" smtClean="0">
                <a:solidFill>
                  <a:schemeClr val="tx1"/>
                </a:solidFill>
              </a:rPr>
              <a:t>(Ahmet b. </a:t>
            </a:r>
            <a:r>
              <a:rPr lang="tr-TR" sz="900" dirty="0" err="1" smtClean="0">
                <a:solidFill>
                  <a:schemeClr val="tx1"/>
                </a:solidFill>
              </a:rPr>
              <a:t>Hanbel</a:t>
            </a:r>
            <a:r>
              <a:rPr lang="tr-TR" sz="900" dirty="0" smtClean="0">
                <a:solidFill>
                  <a:schemeClr val="tx1"/>
                </a:solidFill>
              </a:rPr>
              <a:t>, </a:t>
            </a:r>
            <a:r>
              <a:rPr lang="tr-TR" sz="900" dirty="0" err="1" smtClean="0">
                <a:solidFill>
                  <a:schemeClr val="tx1"/>
                </a:solidFill>
              </a:rPr>
              <a:t>Müsnet</a:t>
            </a:r>
            <a:r>
              <a:rPr lang="tr-TR" sz="900" dirty="0" smtClean="0">
                <a:solidFill>
                  <a:schemeClr val="tx1"/>
                </a:solidFill>
              </a:rPr>
              <a:t>, 4/151)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“Allah çocukça (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lâubâlî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davranışları olmayan, hayra yönelip 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hevâ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hevesi terk eden, vakar sahibi, olgun genci sever.” (</a:t>
            </a: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Ahmed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IV, 151)</a:t>
            </a:r>
          </a:p>
          <a:p>
            <a:pPr algn="l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35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1085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398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tr-TR" sz="1200" dirty="0" smtClean="0">
                <a:solidFill>
                  <a:srgbClr val="002060"/>
                </a:solidFill>
              </a:rPr>
              <a:t>Efendimiz (</a:t>
            </a:r>
            <a:r>
              <a:rPr lang="tr-TR" sz="1200" dirty="0" err="1" smtClean="0">
                <a:solidFill>
                  <a:srgbClr val="002060"/>
                </a:solidFill>
              </a:rPr>
              <a:t>sas</a:t>
            </a:r>
            <a:r>
              <a:rPr lang="tr-TR" sz="1200" dirty="0" smtClean="0">
                <a:solidFill>
                  <a:srgbClr val="002060"/>
                </a:solidFill>
              </a:rPr>
              <a:t>) II. Akabe </a:t>
            </a:r>
            <a:r>
              <a:rPr lang="tr-TR" sz="1200" dirty="0" err="1" smtClean="0">
                <a:solidFill>
                  <a:srgbClr val="002060"/>
                </a:solidFill>
              </a:rPr>
              <a:t>Biatı</a:t>
            </a:r>
            <a:r>
              <a:rPr lang="tr-TR" sz="1200" dirty="0" smtClean="0">
                <a:solidFill>
                  <a:srgbClr val="002060"/>
                </a:solidFill>
              </a:rPr>
              <a:t> sırasında henüz Müslüman olmamış Amcası Abbas’a ve birçok defa farklı zamanlarda şu sözü kullandığını biliyoruz:</a:t>
            </a:r>
          </a:p>
          <a:p>
            <a:pPr algn="l">
              <a:defRPr/>
            </a:pPr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“Allah beni gençlerle rızıklandırdı.”</a:t>
            </a:r>
          </a:p>
          <a:p>
            <a:pPr algn="l" fontAlgn="base"/>
            <a:endParaRPr lang="tr-TR" sz="1100" dirty="0" smtClean="0">
              <a:solidFill>
                <a:schemeClr val="tx1"/>
              </a:solidFill>
            </a:endParaRPr>
          </a:p>
          <a:p>
            <a:pPr algn="l" fontAlgn="base"/>
            <a:r>
              <a:rPr lang="tr-TR" sz="1100" dirty="0" smtClean="0">
                <a:solidFill>
                  <a:schemeClr val="tx1"/>
                </a:solidFill>
              </a:rPr>
              <a:t>Peygamber </a:t>
            </a:r>
            <a:r>
              <a:rPr lang="tr-TR" sz="1100" dirty="0" err="1" smtClean="0">
                <a:solidFill>
                  <a:schemeClr val="tx1"/>
                </a:solidFill>
              </a:rPr>
              <a:t>Efendimiz’e</a:t>
            </a:r>
            <a:r>
              <a:rPr lang="tr-TR" sz="1100" dirty="0" smtClean="0">
                <a:solidFill>
                  <a:schemeClr val="tx1"/>
                </a:solidFill>
              </a:rPr>
              <a:t> hizmet eden </a:t>
            </a:r>
            <a:r>
              <a:rPr lang="tr-TR" sz="1100" b="1" dirty="0" smtClean="0">
                <a:solidFill>
                  <a:schemeClr val="tx1"/>
                </a:solidFill>
              </a:rPr>
              <a:t>Enes</a:t>
            </a:r>
            <a:r>
              <a:rPr lang="tr-TR" sz="1100" dirty="0" smtClean="0">
                <a:solidFill>
                  <a:schemeClr val="tx1"/>
                </a:solidFill>
              </a:rPr>
              <a:t> -</a:t>
            </a:r>
            <a:r>
              <a:rPr lang="tr-TR" sz="1100" dirty="0" err="1" smtClean="0">
                <a:solidFill>
                  <a:schemeClr val="tx1"/>
                </a:solidFill>
              </a:rPr>
              <a:t>radıyallâhu</a:t>
            </a:r>
            <a:r>
              <a:rPr lang="tr-TR" sz="1100" dirty="0" smtClean="0">
                <a:solidFill>
                  <a:schemeClr val="tx1"/>
                </a:solidFill>
              </a:rPr>
              <a:t> </a:t>
            </a:r>
            <a:r>
              <a:rPr lang="tr-TR" sz="1100" dirty="0" err="1" smtClean="0">
                <a:solidFill>
                  <a:schemeClr val="tx1"/>
                </a:solidFill>
              </a:rPr>
              <a:t>anh</a:t>
            </a:r>
            <a:r>
              <a:rPr lang="tr-TR" sz="1100" dirty="0" smtClean="0">
                <a:solidFill>
                  <a:schemeClr val="tx1"/>
                </a:solidFill>
              </a:rPr>
              <a:t>- şöyle demiştir:</a:t>
            </a:r>
          </a:p>
          <a:p>
            <a:pPr algn="l" fontAlgn="base"/>
            <a:r>
              <a:rPr lang="tr-TR" sz="1400" b="1" dirty="0" smtClean="0">
                <a:solidFill>
                  <a:schemeClr val="tx1"/>
                </a:solidFill>
              </a:rPr>
              <a:t>“Allah </a:t>
            </a:r>
            <a:r>
              <a:rPr lang="tr-TR" sz="1400" b="1" dirty="0" err="1" smtClean="0">
                <a:solidFill>
                  <a:schemeClr val="tx1"/>
                </a:solidFill>
              </a:rPr>
              <a:t>Rasûlü</a:t>
            </a:r>
            <a:r>
              <a:rPr lang="tr-TR" sz="1400" b="1" dirty="0" smtClean="0">
                <a:solidFill>
                  <a:schemeClr val="tx1"/>
                </a:solidFill>
              </a:rPr>
              <a:t> </a:t>
            </a:r>
            <a:r>
              <a:rPr lang="tr-TR" sz="1100" dirty="0" smtClean="0">
                <a:solidFill>
                  <a:schemeClr val="tx1"/>
                </a:solidFill>
              </a:rPr>
              <a:t>-</a:t>
            </a:r>
            <a:r>
              <a:rPr lang="tr-TR" sz="1100" dirty="0" err="1" smtClean="0">
                <a:solidFill>
                  <a:schemeClr val="tx1"/>
                </a:solidFill>
              </a:rPr>
              <a:t>sallâllâhu</a:t>
            </a:r>
            <a:r>
              <a:rPr lang="tr-TR" sz="1100" dirty="0" smtClean="0">
                <a:solidFill>
                  <a:schemeClr val="tx1"/>
                </a:solidFill>
              </a:rPr>
              <a:t> aleyhi ve </a:t>
            </a:r>
            <a:r>
              <a:rPr lang="tr-TR" sz="1100" dirty="0" err="1" smtClean="0">
                <a:solidFill>
                  <a:schemeClr val="tx1"/>
                </a:solidFill>
              </a:rPr>
              <a:t>sellem</a:t>
            </a:r>
            <a:r>
              <a:rPr lang="tr-TR" sz="1100" dirty="0" smtClean="0">
                <a:solidFill>
                  <a:schemeClr val="tx1"/>
                </a:solidFill>
              </a:rPr>
              <a:t>- </a:t>
            </a:r>
            <a:r>
              <a:rPr lang="tr-TR" sz="1400" b="1" dirty="0" err="1" smtClean="0">
                <a:solidFill>
                  <a:schemeClr val="tx1"/>
                </a:solidFill>
              </a:rPr>
              <a:t>Medîne’ye</a:t>
            </a:r>
            <a:r>
              <a:rPr lang="tr-TR" sz="1400" b="1" dirty="0" smtClean="0">
                <a:solidFill>
                  <a:schemeClr val="tx1"/>
                </a:solidFill>
              </a:rPr>
              <a:t> geldi. </a:t>
            </a:r>
          </a:p>
          <a:p>
            <a:pPr algn="l" fontAlgn="base"/>
            <a:r>
              <a:rPr lang="tr-TR" sz="1600" b="1" dirty="0" err="1" smtClean="0">
                <a:solidFill>
                  <a:srgbClr val="0070C0"/>
                </a:solidFill>
              </a:rPr>
              <a:t>Oʼnun</a:t>
            </a:r>
            <a:r>
              <a:rPr lang="tr-TR" sz="1600" b="1" dirty="0" smtClean="0">
                <a:solidFill>
                  <a:srgbClr val="0070C0"/>
                </a:solidFill>
              </a:rPr>
              <a:t> </a:t>
            </a:r>
            <a:r>
              <a:rPr lang="tr-TR" sz="1600" b="1" dirty="0" err="1" smtClean="0">
                <a:solidFill>
                  <a:srgbClr val="0070C0"/>
                </a:solidFill>
              </a:rPr>
              <a:t>ashâbı</a:t>
            </a:r>
            <a:r>
              <a:rPr lang="tr-TR" sz="1600" b="1" dirty="0" smtClean="0">
                <a:solidFill>
                  <a:srgbClr val="0070C0"/>
                </a:solidFill>
              </a:rPr>
              <a:t> içinde Hazret-i </a:t>
            </a:r>
            <a:r>
              <a:rPr lang="tr-TR" sz="1600" b="1" dirty="0" err="1" smtClean="0">
                <a:solidFill>
                  <a:srgbClr val="0070C0"/>
                </a:solidFill>
              </a:rPr>
              <a:t>Ebû</a:t>
            </a:r>
            <a:r>
              <a:rPr lang="tr-TR" sz="1600" b="1" dirty="0" smtClean="0">
                <a:solidFill>
                  <a:srgbClr val="0070C0"/>
                </a:solidFill>
              </a:rPr>
              <a:t> Bekir’den baş­ka saç ve sakalında beyazlıklar olan kimse yoktu. </a:t>
            </a:r>
          </a:p>
          <a:p>
            <a:pPr algn="l" fontAlgn="base"/>
            <a:r>
              <a:rPr lang="tr-TR" sz="1100" dirty="0" smtClean="0">
                <a:solidFill>
                  <a:schemeClr val="tx1"/>
                </a:solidFill>
              </a:rPr>
              <a:t>Hazret-i </a:t>
            </a:r>
            <a:r>
              <a:rPr lang="tr-TR" sz="1100" dirty="0" err="1" smtClean="0">
                <a:solidFill>
                  <a:schemeClr val="tx1"/>
                </a:solidFill>
              </a:rPr>
              <a:t>Ebû</a:t>
            </a:r>
            <a:r>
              <a:rPr lang="tr-TR" sz="1100" dirty="0" smtClean="0">
                <a:solidFill>
                  <a:schemeClr val="tx1"/>
                </a:solidFill>
              </a:rPr>
              <a:t> Bekir de saç ve sakalını kına ve ketem bitkisiyle boyamıştı.” </a:t>
            </a:r>
          </a:p>
          <a:p>
            <a:pPr algn="l" fontAlgn="base"/>
            <a:r>
              <a:rPr lang="tr-TR" sz="1000" dirty="0" smtClean="0">
                <a:solidFill>
                  <a:schemeClr val="tx1"/>
                </a:solidFill>
              </a:rPr>
              <a:t>(</a:t>
            </a:r>
            <a:r>
              <a:rPr lang="tr-TR" sz="1000" dirty="0" err="1" smtClean="0">
                <a:solidFill>
                  <a:schemeClr val="tx1"/>
                </a:solidFill>
              </a:rPr>
              <a:t>Buhârî</a:t>
            </a:r>
            <a:r>
              <a:rPr lang="tr-TR" sz="1000" dirty="0" smtClean="0">
                <a:solidFill>
                  <a:schemeClr val="tx1"/>
                </a:solidFill>
              </a:rPr>
              <a:t>, </a:t>
            </a:r>
            <a:r>
              <a:rPr lang="tr-TR" sz="1000" dirty="0" err="1" smtClean="0">
                <a:solidFill>
                  <a:schemeClr val="tx1"/>
                </a:solidFill>
              </a:rPr>
              <a:t>Menâkıbu’l</a:t>
            </a:r>
            <a:r>
              <a:rPr lang="tr-TR" sz="1000" dirty="0" smtClean="0">
                <a:solidFill>
                  <a:schemeClr val="tx1"/>
                </a:solidFill>
              </a:rPr>
              <a:t>-Ensâr, 45)</a:t>
            </a:r>
          </a:p>
          <a:p>
            <a:pPr algn="l" fontAlgn="base"/>
            <a:r>
              <a:rPr lang="tr-TR" sz="1200" dirty="0" smtClean="0">
                <a:solidFill>
                  <a:srgbClr val="FF0000"/>
                </a:solidFill>
              </a:rPr>
              <a:t>Hazreti </a:t>
            </a:r>
            <a:r>
              <a:rPr lang="tr-TR" sz="1200" dirty="0" err="1" smtClean="0">
                <a:solidFill>
                  <a:srgbClr val="FF0000"/>
                </a:solidFill>
              </a:rPr>
              <a:t>Ebû</a:t>
            </a:r>
            <a:r>
              <a:rPr lang="tr-TR" sz="1200" dirty="0" smtClean="0">
                <a:solidFill>
                  <a:srgbClr val="FF0000"/>
                </a:solidFill>
              </a:rPr>
              <a:t> Bekir, Peygamber Efendimizden 2 yıl 3 ay küçüktür. İman ettiğinde 37 yaşlarındaydı. </a:t>
            </a:r>
            <a:r>
              <a:rPr lang="tr-TR" sz="1200" dirty="0" err="1" smtClean="0">
                <a:solidFill>
                  <a:srgbClr val="FF0000"/>
                </a:solidFill>
              </a:rPr>
              <a:t>Ümmül-Hayr</a:t>
            </a:r>
            <a:r>
              <a:rPr lang="tr-TR" sz="1200" dirty="0" smtClean="0">
                <a:solidFill>
                  <a:srgbClr val="FF0000"/>
                </a:solidFill>
              </a:rPr>
              <a:t> lakabıyla tanınmaktadır. 63 yaşında hicretin 13. yılında efendimizden yaklaşık 2 yıl sonra vefat etti.</a:t>
            </a:r>
            <a:endParaRPr lang="tr-TR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C54DA-EBAF-4170-88E5-00FA790B2842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7904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Sâbit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Hz. Peygamber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tarafından komşu hükümdar,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emîr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Arap kabilelerine gönderilen mektupların pek çoğunu yazmıştır. 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Aynı zamanda vahiy kâtipleri arasında yer alan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Hz. Peygamber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vefat ettiğinde 21 yaş civarındaydı. 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İlk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halîfe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Hz.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Ebû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Bekir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döneminde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Kur’ân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-ı Kerîm’i toplamakla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görevlendirilmiştir.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Kur’ân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-ı Kerîm’i cem eden bu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sahâbînin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böylesine ciddi ve önemli bir faaliyeti gerçekleştirdiği sıralarda 22 yaş dolaylarında olması, İslâm’ın ilk döneminde gençlerin ne derece büyük rol oynadığını ortaya koyması bakımından ilgi çekicidir.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Buhârî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tr-T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Menâkıb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16;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Tirmizî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tr-T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Menâkıb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33).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Rasulüllahın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tercümanı: 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 gün annesi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 Ekrem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.)’in huzuruna getirdi. “Ya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Resûlallah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Bu oğlumuz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Kur’an’dan 17 süreyi ezberledi. Okuması düzgündür. Yazısı da iyidir. Sizin yanınızda kalmak istiyor.” dedi.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 Ekrem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Zeyd’i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okuttu. Onun dudaklarından Kur’an kelimelerinin pırıl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pırıl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düzgün bir şekilde çıktığını gördü. Okuyuşu tesirliydi. Manasına dikkat ederek okuyordu. Sevgili Peygamberimiz pek memnun oldu. Onun güzel yazı yazmasına da ayrıca sevindi. Ona dönerek: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benim için Yahudilerin yazısını, İbrani ve Süryanî dillerini öğren”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buyurdu.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.): “Baş üstüne ya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Resûlallah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 dedi. Kısa sürede İbrani ve Süryani dilini öğrendi. İki Cihan Güneşi Efendimizin Yahudilerle yazışmalarını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yapmaya başladı. O,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Resûlullah’ın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tercümanı oldu.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Vahiy katibi</a:t>
            </a: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 Kainat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Efendimiz onun sağlam, güvenilir, dikkatli ve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zekî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olduğunu gördü ve kendisine vahiy katibi yaptı. Kuran’dan bir ayet nazil olunca: “Yaz! ya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!” derdi. O da hemen yazardı. Bu şekilde o sevgili ile beraber olmanın fırsatını yakalayan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ibni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Sabit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Kur’an’ı,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Resûlullah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.)’in ağzından taptaze nüzul sebepleriyle bağlantılı olarak alıyordu. </a:t>
            </a: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Resûlullah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.)’in: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“Bu ne güzel genç”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iltifatına mazhar oldu. </a:t>
            </a: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Tebükte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Neccaroğullarının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sancağını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Ümare’den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alıp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Zeyd’e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verdi.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Ümare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“Ya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Resûlallah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yoksa aleyhimde bir şey mi duydunuz” dedi. </a:t>
            </a: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Resül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 Ekrem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Efendimiz de:</a:t>
            </a:r>
          </a:p>
          <a:p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“Hayır! Kur’an öncedir.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Kur’an’ı senden daha çok bilir.”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buyurdu.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Miras hukukunda, problemli hususlarda söz sahibiydi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Özellikle miras ile ilgili hükümleri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İbni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Sabit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.)’dan daha iyi bilen yoktu.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Feraiz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ilmine tam vakıftı.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 Ekrem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.):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“Ümmetimin içinde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feraiz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ilmini en iyi bilen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ibni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Sabit’tir”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buyurmuştu. </a:t>
            </a:r>
          </a:p>
          <a:p>
            <a:endParaRPr lang="tr-TR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KUR’AN-I KERİM’İN MUSHAF HALİNE GETİRİLMESİ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Hz. Ebubekir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zamanında,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Yemame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savaşında yetmiş hafız birden şehit oldu. Bunun üzerine Hz. Ömer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halifeye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müracat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ederek, Kur’an sahifelerinin toplam kitap haline gelmesini istedi. Hz. Ebubekir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bu iş için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İbni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Sabit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.)’ı çağırdı ve: </a:t>
            </a:r>
            <a:r>
              <a:rPr lang="tr-T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“Ey </a:t>
            </a:r>
            <a:r>
              <a:rPr lang="tr-T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Zeyd</a:t>
            </a:r>
            <a:r>
              <a:rPr lang="tr-T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Sen genç ve akıllısın. Ayıplanacak bir halin de yok. </a:t>
            </a:r>
            <a:r>
              <a:rPr lang="tr-T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Resûlullah’ın</a:t>
            </a:r>
            <a:r>
              <a:rPr lang="tr-T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vahiy katipliğini yaptın. Şimdi sen dağınık olan Kur’an sahifelerini kitap haline getir.”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diyerek onu vazifelendirdi. O da; hafızlardan bir heyet kurdu. Büyük bir titizlik içerisinde ayetleri topladı. Mushaf haline getirdi. Hz. Osman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zamanında yine onun başkanlığında bu tek nüsha altı adet çoğaltıldı.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069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389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70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 fontAlgn="base"/>
            <a:r>
              <a:rPr lang="tr-TR" sz="1200" b="1" dirty="0" smtClean="0">
                <a:solidFill>
                  <a:schemeClr val="tx1"/>
                </a:solidFill>
              </a:rPr>
              <a:t>Sabah namazına kaldırıyor</a:t>
            </a:r>
            <a:endParaRPr lang="tr-TR" sz="1200" dirty="0" smtClean="0">
              <a:solidFill>
                <a:schemeClr val="tx1"/>
              </a:solidFill>
            </a:endParaRPr>
          </a:p>
          <a:p>
            <a:pPr algn="just" fontAlgn="base"/>
            <a:r>
              <a:rPr lang="tr-TR" sz="1200" dirty="0" err="1" smtClean="0">
                <a:solidFill>
                  <a:schemeClr val="tx1"/>
                </a:solidFill>
              </a:rPr>
              <a:t>Fahr</a:t>
            </a:r>
            <a:r>
              <a:rPr lang="tr-TR" sz="1200" dirty="0" smtClean="0">
                <a:solidFill>
                  <a:schemeClr val="tx1"/>
                </a:solidFill>
              </a:rPr>
              <a:t>-i Kâinat Efendimiz damadını ve kızını evliliklerinin ilk altı ayında devamlı sabah namazına çıkarken kapılarının önünde durup:</a:t>
            </a:r>
            <a:r>
              <a:rPr lang="tr-TR" sz="1200" b="1" dirty="0" smtClean="0">
                <a:solidFill>
                  <a:schemeClr val="tx1"/>
                </a:solidFill>
              </a:rPr>
              <a:t> </a:t>
            </a:r>
          </a:p>
          <a:p>
            <a:pPr algn="just" fontAlgn="base"/>
            <a:r>
              <a:rPr lang="tr-TR" sz="1200" b="1" dirty="0" smtClean="0">
                <a:solidFill>
                  <a:schemeClr val="tx1"/>
                </a:solidFill>
              </a:rPr>
              <a:t>“Ey Muhammed’in ev halkı! Haydi Namaza!”</a:t>
            </a:r>
            <a:r>
              <a:rPr lang="tr-TR" sz="1200" dirty="0" smtClean="0">
                <a:solidFill>
                  <a:schemeClr val="tx1"/>
                </a:solidFill>
              </a:rPr>
              <a:t> diye çağırmış ve peşinden; </a:t>
            </a:r>
          </a:p>
          <a:p>
            <a:pPr algn="just" fontAlgn="base"/>
            <a:r>
              <a:rPr lang="tr-TR" sz="1200" b="1" dirty="0" smtClean="0">
                <a:solidFill>
                  <a:schemeClr val="tx1"/>
                </a:solidFill>
              </a:rPr>
              <a:t>“Ey </a:t>
            </a:r>
            <a:r>
              <a:rPr lang="tr-TR" sz="1200" b="1" dirty="0" err="1" smtClean="0">
                <a:solidFill>
                  <a:schemeClr val="tx1"/>
                </a:solidFill>
              </a:rPr>
              <a:t>Ehl</a:t>
            </a:r>
            <a:r>
              <a:rPr lang="tr-TR" sz="1200" b="1" dirty="0" smtClean="0">
                <a:solidFill>
                  <a:schemeClr val="tx1"/>
                </a:solidFill>
              </a:rPr>
              <a:t>-i Beyt! Allah sizden günah kirini gidermek, sizi tertemiz yapmak ister.”</a:t>
            </a:r>
            <a:r>
              <a:rPr lang="tr-TR" sz="1200" dirty="0" smtClean="0">
                <a:solidFill>
                  <a:schemeClr val="tx1"/>
                </a:solidFill>
              </a:rPr>
              <a:t> </a:t>
            </a:r>
            <a:r>
              <a:rPr lang="tr-TR" sz="1200" dirty="0" err="1" smtClean="0">
                <a:solidFill>
                  <a:schemeClr val="tx1"/>
                </a:solidFill>
              </a:rPr>
              <a:t>meâlindeki</a:t>
            </a:r>
            <a:r>
              <a:rPr lang="tr-TR" sz="1200" dirty="0" smtClean="0">
                <a:solidFill>
                  <a:schemeClr val="tx1"/>
                </a:solidFill>
              </a:rPr>
              <a:t> </a:t>
            </a:r>
            <a:r>
              <a:rPr lang="tr-TR" sz="1200" dirty="0" err="1" smtClean="0">
                <a:solidFill>
                  <a:schemeClr val="tx1"/>
                </a:solidFill>
              </a:rPr>
              <a:t>Ahzâb</a:t>
            </a:r>
            <a:r>
              <a:rPr lang="tr-TR" sz="1200" dirty="0" smtClean="0">
                <a:solidFill>
                  <a:schemeClr val="tx1"/>
                </a:solidFill>
              </a:rPr>
              <a:t> </a:t>
            </a:r>
            <a:r>
              <a:rPr lang="tr-TR" sz="1200" dirty="0" err="1" smtClean="0">
                <a:solidFill>
                  <a:schemeClr val="tx1"/>
                </a:solidFill>
              </a:rPr>
              <a:t>Sûresi</a:t>
            </a:r>
            <a:r>
              <a:rPr lang="tr-TR" sz="1200" dirty="0" smtClean="0">
                <a:solidFill>
                  <a:schemeClr val="tx1"/>
                </a:solidFill>
              </a:rPr>
              <a:t> 33. </a:t>
            </a:r>
            <a:r>
              <a:rPr lang="tr-TR" sz="1200" dirty="0" err="1" smtClean="0">
                <a:solidFill>
                  <a:schemeClr val="tx1"/>
                </a:solidFill>
              </a:rPr>
              <a:t>âyetini</a:t>
            </a:r>
            <a:r>
              <a:rPr lang="tr-TR" sz="1200" dirty="0" smtClean="0">
                <a:solidFill>
                  <a:schemeClr val="tx1"/>
                </a:solidFill>
              </a:rPr>
              <a:t> okumuştur. </a:t>
            </a:r>
          </a:p>
          <a:p>
            <a:pPr algn="just" fontAlgn="base"/>
            <a:endParaRPr lang="tr-TR" sz="1200" dirty="0" smtClean="0">
              <a:solidFill>
                <a:schemeClr val="tx1"/>
              </a:solidFill>
            </a:endParaRPr>
          </a:p>
          <a:p>
            <a:pPr algn="just" fontAlgn="base"/>
            <a:r>
              <a:rPr lang="tr-TR" sz="1200" dirty="0" smtClean="0">
                <a:solidFill>
                  <a:schemeClr val="tx1"/>
                </a:solidFill>
              </a:rPr>
              <a:t>Bir defasında da sabah namazı dönüşünde damadının evine uğramış ve kızını uykuda bulunca, namazını kılmadı zannederek şöyle seslenmişti:</a:t>
            </a:r>
          </a:p>
          <a:p>
            <a:pPr algn="just" fontAlgn="base"/>
            <a:r>
              <a:rPr lang="tr-TR" sz="1200" b="1" dirty="0" smtClean="0">
                <a:solidFill>
                  <a:schemeClr val="tx1"/>
                </a:solidFill>
              </a:rPr>
              <a:t>“Kızım Fâtıma! Muhammed Mustafa’nın kızıyım diye sakın namazı terk edeyim deme. Beni hak Peygamber olarak gönderen Allah’a </a:t>
            </a:r>
            <a:r>
              <a:rPr lang="tr-TR" sz="1200" b="1" dirty="0" err="1" smtClean="0">
                <a:solidFill>
                  <a:schemeClr val="tx1"/>
                </a:solidFill>
              </a:rPr>
              <a:t>andolsun</a:t>
            </a:r>
            <a:r>
              <a:rPr lang="tr-TR" sz="1200" b="1" dirty="0" smtClean="0">
                <a:solidFill>
                  <a:schemeClr val="tx1"/>
                </a:solidFill>
              </a:rPr>
              <a:t> ki, beş vakit namazı vakti içinde kılmadıkça cennete giremezsin”</a:t>
            </a:r>
            <a:r>
              <a:rPr lang="tr-TR" sz="1200" dirty="0" smtClean="0">
                <a:solidFill>
                  <a:schemeClr val="tx1"/>
                </a:solidFill>
              </a:rPr>
              <a:t> buyurdu.</a:t>
            </a:r>
          </a:p>
          <a:p>
            <a:endParaRPr lang="tr-TR" dirty="0" smtClean="0"/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Bi‘setten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yaklaşık bir yıl önce (m. 609), 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İbn Sa‘d ile (eŧ-Ŧabaķāt, VIII, 19) bir kısım tarihçilere göre ise Kureyş’in Kâbe’yi yeniden inşası sırasında (m. 605) Mekke’de doğdu.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(Şia'ya göre 614 yılında Mekke'de dünyaya gelmiştir.)</a:t>
            </a: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 Ekrem Efendimiz ona 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Fâtıma”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adını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verdi.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Deylemî’nin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Ebû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Hureyre’den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rivayet ettiği bir hadis-i şerifte: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“Onu sevenleri, Allah’ın Cehennemden uzaklaştıracağı için kızıma Fâtıma adını verdim.”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buyurdu. Fâtıma, 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“sütten kesilmiş”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anlamına gelmektedir.</a:t>
            </a:r>
          </a:p>
          <a:p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Zehebî’nin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belirttiğine göre künyesi “babasının annesi, anam”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mânasına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gelen “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Ümmü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ebîhâ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idi. Bu künyeyi almasının sebebi, Fâtıma’yı anne sevgisiyle seven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Resûlullah’m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kendisine bu şekilde hitap etmesi olmalıdır. 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Lakabı “beyaz, parlak ve aydınlık yüzlü kadın” anlamında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Zehrâ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“iffetli ve namuslu kadın” anlamındaki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Betûl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lakabıyla anıldığı da görülmektedir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Ebû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Nuaym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II, 39).</a:t>
            </a:r>
          </a:p>
          <a:p>
            <a:pPr algn="just"/>
            <a:r>
              <a:rPr lang="tr-TR" sz="1200" dirty="0" err="1" smtClean="0">
                <a:solidFill>
                  <a:schemeClr val="tx1"/>
                </a:solidFill>
              </a:rPr>
              <a:t>Âişe</a:t>
            </a:r>
            <a:r>
              <a:rPr lang="tr-TR" sz="1200" dirty="0" smtClean="0">
                <a:solidFill>
                  <a:schemeClr val="tx1"/>
                </a:solidFill>
              </a:rPr>
              <a:t> validemiz anlatıyor: </a:t>
            </a:r>
          </a:p>
          <a:p>
            <a:pPr algn="just"/>
            <a:r>
              <a:rPr lang="tr-TR" sz="1200" dirty="0" smtClean="0">
                <a:solidFill>
                  <a:schemeClr val="tx1"/>
                </a:solidFill>
              </a:rPr>
              <a:t>“Sesi ve konuşma şekli </a:t>
            </a:r>
            <a:r>
              <a:rPr lang="tr-TR" sz="1200" dirty="0" err="1" smtClean="0">
                <a:solidFill>
                  <a:schemeClr val="tx1"/>
                </a:solidFill>
              </a:rPr>
              <a:t>Resulullah’a</a:t>
            </a:r>
            <a:r>
              <a:rPr lang="tr-TR" sz="1200" dirty="0" smtClean="0">
                <a:solidFill>
                  <a:schemeClr val="tx1"/>
                </a:solidFill>
              </a:rPr>
              <a:t> Fatıma kadar benzeyeni görmedim. Fatıma, </a:t>
            </a:r>
            <a:r>
              <a:rPr lang="tr-TR" sz="1200" dirty="0" err="1" smtClean="0">
                <a:solidFill>
                  <a:schemeClr val="tx1"/>
                </a:solidFill>
              </a:rPr>
              <a:t>Resulullah’ın</a:t>
            </a:r>
            <a:r>
              <a:rPr lang="tr-TR" sz="1200" dirty="0" smtClean="0">
                <a:solidFill>
                  <a:schemeClr val="tx1"/>
                </a:solidFill>
              </a:rPr>
              <a:t> huzuruna girdiğinde ayağa kalkar, onu öper, “Hoş geldin!” der ve elinden tutup kendi oturduğu yere oturturdu. </a:t>
            </a:r>
            <a:r>
              <a:rPr lang="tr-TR" sz="1200" dirty="0" err="1" smtClean="0">
                <a:solidFill>
                  <a:schemeClr val="tx1"/>
                </a:solidFill>
              </a:rPr>
              <a:t>Resulullah</a:t>
            </a:r>
            <a:r>
              <a:rPr lang="tr-TR" sz="1200" dirty="0" smtClean="0">
                <a:solidFill>
                  <a:schemeClr val="tx1"/>
                </a:solidFill>
              </a:rPr>
              <a:t> da (</a:t>
            </a:r>
            <a:r>
              <a:rPr lang="tr-TR" sz="1200" dirty="0" err="1" smtClean="0">
                <a:solidFill>
                  <a:schemeClr val="tx1"/>
                </a:solidFill>
              </a:rPr>
              <a:t>sas</a:t>
            </a:r>
            <a:r>
              <a:rPr lang="tr-TR" sz="1200" dirty="0" smtClean="0">
                <a:solidFill>
                  <a:schemeClr val="tx1"/>
                </a:solidFill>
              </a:rPr>
              <a:t>) Fatıma’nın yanına girince o, ayağa kalkar, onu öper ve elinden tutardı.”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999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ALİ ŞERİATİ MERHUMUN YAPTIĞI BİR ANALİZDİR</a:t>
            </a:r>
          </a:p>
          <a:p>
            <a:endParaRPr lang="tr-TR" dirty="0" smtClean="0"/>
          </a:p>
          <a:p>
            <a:pPr fontAlgn="base"/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güzel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mîras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bir annenin-babanın en güzel bırakacağı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mîras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şahsiyet ve karakter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mîrâsıdır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Onu Cennet yolcusu eder.</a:t>
            </a:r>
          </a:p>
          <a:p>
            <a:pPr fontAlgn="base"/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Ömer bin Abdülaziz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’e diyorlar ki:</a:t>
            </a:r>
          </a:p>
          <a:p>
            <a:pPr fontAlgn="base"/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“–Sen devamlı elinde ne varsa infak ediyorsun, dağıtıyorsun. Çocuklarına biraz bıraksan olmaz mı? Senin arkandan ne olacaklar?”</a:t>
            </a:r>
          </a:p>
          <a:p>
            <a:pPr fontAlgn="base"/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da diyor ki:</a:t>
            </a:r>
          </a:p>
          <a:p>
            <a:pPr fontAlgn="base"/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“–Benim çocuklarım diyor, benim yolumdaysa diyor, benim gibi olurlar, rahat ederler, huzur bulurlar. Benim gibi olmayacaklarsa zaten bırakacak bir şey olmaz.” buyuruyor.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6B6A4-3783-45AC-A029-8E42DA797938}" type="slidenum">
              <a:rPr lang="tr-TR" smtClean="0"/>
              <a:pPr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3259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200" dirty="0" err="1" smtClean="0">
                <a:solidFill>
                  <a:schemeClr val="tx1"/>
                </a:solidFill>
              </a:rPr>
              <a:t>Afrin’de</a:t>
            </a:r>
            <a:r>
              <a:rPr lang="tr-TR" sz="1200" dirty="0" smtClean="0">
                <a:solidFill>
                  <a:schemeClr val="tx1"/>
                </a:solidFill>
              </a:rPr>
              <a:t> şehit olan Karabüklü Bilal’in arkadaşına yazdığı şu mesaj aslında peygamberlerin ortak davalarının adıdır: </a:t>
            </a:r>
          </a:p>
          <a:p>
            <a:pPr algn="l"/>
            <a:endParaRPr lang="tr-TR" sz="1200" dirty="0" smtClean="0">
              <a:solidFill>
                <a:schemeClr val="tx1"/>
              </a:solidFill>
            </a:endParaRPr>
          </a:p>
          <a:p>
            <a:pPr algn="l"/>
            <a:r>
              <a:rPr lang="tr-TR" sz="2800" b="1" dirty="0" smtClean="0">
                <a:solidFill>
                  <a:schemeClr val="tx1"/>
                </a:solidFill>
              </a:rPr>
              <a:t>“Bu, hakla batılın, imanla küfrün, iyiyle kötünün savaşıdır.” </a:t>
            </a:r>
            <a:r>
              <a:rPr lang="tr-TR" sz="1600" dirty="0" smtClean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tr-TR" sz="1800" dirty="0" smtClean="0">
                <a:solidFill>
                  <a:schemeClr val="tx1"/>
                </a:solidFill>
              </a:rPr>
              <a:t>Bizler;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err="1" smtClean="0">
                <a:solidFill>
                  <a:srgbClr val="0070C0"/>
                </a:solidFill>
              </a:rPr>
              <a:t>Nemrud’un</a:t>
            </a:r>
            <a:r>
              <a:rPr lang="tr-TR" sz="1800" dirty="0" smtClean="0">
                <a:solidFill>
                  <a:srgbClr val="0070C0"/>
                </a:solidFill>
              </a:rPr>
              <a:t> karşısında dimdik duracak,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chemeClr val="tx1"/>
                </a:solidFill>
              </a:rPr>
              <a:t>Firavun karşısında hakkı savunacak,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chemeClr val="tx1"/>
                </a:solidFill>
              </a:rPr>
              <a:t>Zalime boyun eğmeyerek mazluma umut olacak,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chemeClr val="tx1"/>
                </a:solidFill>
              </a:rPr>
              <a:t>Durum ve şartlar ne olursa olsun Her zaman Tevhidi yaşayacak,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rgbClr val="002060"/>
                </a:solidFill>
              </a:rPr>
              <a:t>İsmail gibi </a:t>
            </a:r>
            <a:r>
              <a:rPr lang="tr-TR" sz="1800" dirty="0" smtClean="0">
                <a:solidFill>
                  <a:srgbClr val="00B050"/>
                </a:solidFill>
              </a:rPr>
              <a:t>Rabbin emrine teslim olacak,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rgbClr val="0070C0"/>
                </a:solidFill>
              </a:rPr>
              <a:t>İbrahim gibi ateşe atılmayı göze </a:t>
            </a:r>
            <a:r>
              <a:rPr lang="tr-TR" sz="1800" dirty="0" err="1" smtClean="0">
                <a:solidFill>
                  <a:srgbClr val="0070C0"/>
                </a:solidFill>
              </a:rPr>
              <a:t>alabilcek</a:t>
            </a:r>
            <a:r>
              <a:rPr lang="tr-TR" sz="1800" dirty="0" smtClean="0">
                <a:solidFill>
                  <a:srgbClr val="0070C0"/>
                </a:solidFill>
              </a:rPr>
              <a:t>,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chemeClr val="tx1"/>
                </a:solidFill>
              </a:rPr>
              <a:t>Hak davasında Hz. </a:t>
            </a:r>
            <a:r>
              <a:rPr lang="tr-TR" sz="1800" dirty="0" err="1" smtClean="0">
                <a:solidFill>
                  <a:schemeClr val="tx1"/>
                </a:solidFill>
              </a:rPr>
              <a:t>Nûh’un</a:t>
            </a:r>
            <a:r>
              <a:rPr lang="tr-TR" sz="1800" dirty="0" smtClean="0">
                <a:solidFill>
                  <a:schemeClr val="tx1"/>
                </a:solidFill>
              </a:rPr>
              <a:t> gemisine binmeyi bilecek,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tr-TR" sz="1800" dirty="0" smtClean="0">
                <a:solidFill>
                  <a:srgbClr val="0070C0"/>
                </a:solidFill>
              </a:rPr>
              <a:t>Hz. Ali gibi öldürüleceğini bile bile Peygamberin yanında yer alacağız. </a:t>
            </a:r>
          </a:p>
          <a:p>
            <a:pPr algn="l"/>
            <a:endParaRPr lang="tr-TR" sz="1800" b="1" u="sng" dirty="0" smtClean="0">
              <a:solidFill>
                <a:schemeClr val="tx1"/>
              </a:solidFill>
            </a:endParaRPr>
          </a:p>
          <a:p>
            <a:pPr algn="l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F8206-1A67-45F3-ADEF-29791569D7C4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1306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171D2-97DA-4476-8EEC-C610B0985D96}" type="slidenum">
              <a:rPr lang="tr-TR" smtClean="0"/>
              <a:pPr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58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702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439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''Dindar görüneceğiz diye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mutaasıp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olmayın! Aydın desinler diye de taviz vermeyin'‘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Celal Hoca’nın talebelerinden 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Nurettin Topçu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hocasının vefatı üzerine: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Celal Hoca’nın geride bıraktığı eserleri, kitapları yok elbette; lakin o, geride eser olarak Asım’ın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Nesli’ni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bırakıyor. “</a:t>
            </a:r>
            <a:r>
              <a:rPr lang="tr-T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 muallimin, isminden çok hocalığı ile ebediyete intikal etmesi ne büyük bahtiyarlıktır!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34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66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57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tr-TR" sz="1200" dirty="0" smtClean="0">
                <a:solidFill>
                  <a:schemeClr val="tx1"/>
                </a:solidFill>
              </a:rPr>
              <a:t>Nurettin Topçu bir hatırasını bizlere şöyle aktarmaktadır:</a:t>
            </a:r>
          </a:p>
          <a:p>
            <a:pPr algn="just"/>
            <a:r>
              <a:rPr lang="tr-TR" sz="1200" b="1" u="sng" dirty="0" smtClean="0">
                <a:solidFill>
                  <a:schemeClr val="tx1"/>
                </a:solidFill>
              </a:rPr>
              <a:t>«Bir tatil günü İmam Hatip Okuluna gittiğimde Celal Hocayı Tuvalet temizlerken gördüm. </a:t>
            </a:r>
            <a:r>
              <a:rPr lang="tr-TR" sz="1200" b="1" dirty="0" smtClean="0">
                <a:solidFill>
                  <a:srgbClr val="FF0000"/>
                </a:solidFill>
              </a:rPr>
              <a:t>Ne yapıyorsun Hoca yahu! Tamam henüz müstahdemin yok, ama sen koskocaman müdürsün, talebelere yaptır bu işi, gençler yapsın.» </a:t>
            </a:r>
            <a:r>
              <a:rPr lang="tr-TR" sz="1200" dirty="0" smtClean="0">
                <a:solidFill>
                  <a:schemeClr val="tx1"/>
                </a:solidFill>
              </a:rPr>
              <a:t>dedim. </a:t>
            </a:r>
          </a:p>
          <a:p>
            <a:pPr algn="just"/>
            <a:r>
              <a:rPr lang="tr-TR" sz="1200" dirty="0" smtClean="0">
                <a:solidFill>
                  <a:schemeClr val="tx1"/>
                </a:solidFill>
              </a:rPr>
              <a:t>Hoca: </a:t>
            </a:r>
            <a:r>
              <a:rPr lang="tr-TR" sz="1200" b="1" dirty="0" smtClean="0">
                <a:solidFill>
                  <a:schemeClr val="tx1"/>
                </a:solidFill>
              </a:rPr>
              <a:t>«Hayır. Gençler yaptıkları işler ile şahsiyetleri arasında irtibat kurarlar. Onların şahsiyet teşekküllerini tehlikeye atmamalıyız. Yarın «tuvalet temizleyip okudum» diyerek komplekse düşerler. </a:t>
            </a:r>
            <a:r>
              <a:rPr lang="tr-TR" sz="1200" dirty="0" smtClean="0">
                <a:solidFill>
                  <a:srgbClr val="FF0000"/>
                </a:solidFill>
              </a:rPr>
              <a:t>Onların gürbüz bir fidan gibi yetişmeleri bizim mesuliyetimizin icabıdır. Çare yok; bu işi yapacak eleman temin edilinceye kadar biz yapacağız.» </a:t>
            </a:r>
            <a:r>
              <a:rPr lang="tr-TR" sz="1200" dirty="0" smtClean="0">
                <a:solidFill>
                  <a:schemeClr val="tx1"/>
                </a:solidFill>
              </a:rPr>
              <a:t>dedi. </a:t>
            </a:r>
          </a:p>
          <a:p>
            <a:pPr algn="just"/>
            <a:r>
              <a:rPr lang="tr-TR" sz="1200" dirty="0" smtClean="0">
                <a:solidFill>
                  <a:schemeClr val="tx1"/>
                </a:solidFill>
              </a:rPr>
              <a:t>Bu sebeple </a:t>
            </a:r>
            <a:r>
              <a:rPr lang="tr-TR" sz="1200" b="1" u="sng" dirty="0" smtClean="0">
                <a:solidFill>
                  <a:srgbClr val="FF0000"/>
                </a:solidFill>
              </a:rPr>
              <a:t>mektebin helâlarını ve musluklarını günlerce bu mektebin müdürü olan bu fakir temizlemiştir. Bugün ki halimize şükredelim.</a:t>
            </a:r>
            <a:r>
              <a:rPr lang="tr-TR" sz="1200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1600" b="1" u="sng" dirty="0" smtClean="0">
                <a:solidFill>
                  <a:schemeClr val="tx1"/>
                </a:solidFill>
              </a:rPr>
              <a:t>Kişilik, kimlik ve şahsiyet inşa ederken hassas davranmayı biz onlardan öğrendik.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 smtClean="0">
              <a:solidFill>
                <a:srgbClr val="7030A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>
                <a:solidFill>
                  <a:srgbClr val="7030A0"/>
                </a:solidFill>
              </a:rPr>
              <a:t>Onların izzet-i nefislerini kıramam. Haysiyet duygularını zedeleyemem, inkisar-ı hayale uğratamam. Halet-i </a:t>
            </a:r>
            <a:r>
              <a:rPr lang="tr-TR" sz="1200" dirty="0" err="1" smtClean="0">
                <a:solidFill>
                  <a:srgbClr val="7030A0"/>
                </a:solidFill>
              </a:rPr>
              <a:t>ruhiyelerini</a:t>
            </a:r>
            <a:r>
              <a:rPr lang="tr-TR" sz="1200" dirty="0" smtClean="0">
                <a:solidFill>
                  <a:srgbClr val="7030A0"/>
                </a:solidFill>
              </a:rPr>
              <a:t> altüst edemem</a:t>
            </a:r>
            <a:r>
              <a:rPr lang="tr-TR" sz="1200" dirty="0" smtClean="0">
                <a:solidFill>
                  <a:srgbClr val="FF0000"/>
                </a:solidFill>
              </a:rPr>
              <a:t>… </a:t>
            </a:r>
            <a:r>
              <a:rPr lang="tr-TR" sz="1200" dirty="0" smtClean="0">
                <a:solidFill>
                  <a:schemeClr val="tx1"/>
                </a:solidFill>
              </a:rPr>
              <a:t>Çünkü talebelerime bu yaşta, bu çağda böyle bir iş yaptırırsam onların izzet-i nefsiyle oynamış olur, cemiyete ve insanlara karşı küskün ve kırgın yetişmelerine sebebiyet vermiş olurum. Bunu yapamam. Esasen bu gibi işler insan tabiatına </a:t>
            </a:r>
            <a:r>
              <a:rPr lang="tr-TR" sz="1200" dirty="0" err="1" smtClean="0">
                <a:solidFill>
                  <a:schemeClr val="tx1"/>
                </a:solidFill>
              </a:rPr>
              <a:t>giran</a:t>
            </a:r>
            <a:r>
              <a:rPr lang="tr-TR" sz="1200" dirty="0" smtClean="0">
                <a:solidFill>
                  <a:schemeClr val="tx1"/>
                </a:solidFill>
              </a:rPr>
              <a:t> gelir. </a:t>
            </a:r>
            <a:r>
              <a:rPr lang="tr-TR" sz="1200" b="1" dirty="0" smtClean="0">
                <a:solidFill>
                  <a:srgbClr val="002060"/>
                </a:solidFill>
              </a:rPr>
              <a:t>Kendi nefsimin hoşlanmadığı bu işi talebelerime hiç yaptırmadım. </a:t>
            </a:r>
            <a:r>
              <a:rPr lang="tr-TR" sz="1200" dirty="0" smtClean="0">
                <a:solidFill>
                  <a:schemeClr val="tx1"/>
                </a:solidFill>
              </a:rPr>
              <a:t>Nihayet iş başa düşer. Bu sebeple </a:t>
            </a:r>
            <a:r>
              <a:rPr lang="tr-TR" sz="1200" b="1" u="sng" dirty="0" smtClean="0">
                <a:solidFill>
                  <a:srgbClr val="FF0000"/>
                </a:solidFill>
              </a:rPr>
              <a:t>mektebin helâlarını ve musluklarını günlerce bu mektebin müdürü olan bu fakir temizlemiştir. Bugün ki halimize şükredelim.</a:t>
            </a:r>
            <a:r>
              <a:rPr lang="tr-TR" sz="1200" dirty="0" smtClean="0">
                <a:solidFill>
                  <a:schemeClr val="tx1"/>
                </a:solidFill>
              </a:rPr>
              <a:t>”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92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4A58D-18B9-44ED-9EB1-207EB6D687CE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820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42E3E-AC3C-4A3B-BDC6-7C7B5984F979}" type="datetimeFigureOut">
              <a:rPr lang="tr-TR" smtClean="0"/>
              <a:pPr/>
              <a:t>27.11.2019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E49B-D5FA-4A51-8C13-00FC2AD666B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3187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İdris </a:t>
            </a:r>
            <a:r>
              <a:rPr lang="tr-TR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Yavuzyiğit</a:t>
            </a:r>
            <a:endParaRPr lang="tr-TR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" y="5097061"/>
            <a:ext cx="1462469" cy="1753735"/>
          </a:xfrm>
          <a:prstGeom prst="rect">
            <a:avLst/>
          </a:prstGeom>
        </p:spPr>
      </p:pic>
      <p:pic>
        <p:nvPicPr>
          <p:cNvPr id="1026" name="Picture 2" descr="Millî Eğitim Bakanlığ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1030422" cy="103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13187" y="2326565"/>
            <a:ext cx="9144000" cy="1141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İmam Hatip Ruhu ve Şuuru</a:t>
            </a:r>
            <a:endParaRPr lang="tr-TR" sz="6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9" name="10 Dikdörtgen"/>
          <p:cNvSpPr/>
          <p:nvPr/>
        </p:nvSpPr>
        <p:spPr>
          <a:xfrm>
            <a:off x="7770962" y="6408712"/>
            <a:ext cx="141939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tr-TR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tr-TR" sz="1400" b="1" dirty="0" err="1" smtClean="0">
                <a:latin typeface="Times New Roman" pitchFamily="18" charset="0"/>
                <a:cs typeface="Times New Roman" pitchFamily="18" charset="0"/>
              </a:rPr>
              <a:t>idrisyavuzyigit</a:t>
            </a:r>
            <a:endParaRPr lang="tr-TR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şavşat müftülüğü\Desktop\RESİMLERDEN FON\twitter_circle_color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336704"/>
            <a:ext cx="483429" cy="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şavşat müftülüğü\Desktop\RESİMLERDEN FON\fa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223" y="6380174"/>
            <a:ext cx="439089" cy="43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şavşat müftülüğü\Desktop\RESİMLERDEN FON\siteon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78" y="6397710"/>
            <a:ext cx="414130" cy="4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cons.iconarchive.com/icons/martz90/circle/512/hotmail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29" y="6381328"/>
            <a:ext cx="437935" cy="4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4 Dikdörtgen"/>
          <p:cNvSpPr/>
          <p:nvPr/>
        </p:nvSpPr>
        <p:spPr>
          <a:xfrm>
            <a:off x="0" y="0"/>
            <a:ext cx="7524328" cy="1033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SÜLEYMANŞAH ANADOLU İMAM HATİP LİSESİ</a:t>
            </a:r>
          </a:p>
        </p:txBody>
      </p:sp>
      <p:pic>
        <p:nvPicPr>
          <p:cNvPr id="16" name="Picture 2" descr="Datei:Diyanet İşleri Başkanlığı logo.s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269" y="1066168"/>
            <a:ext cx="1038283" cy="1034826"/>
          </a:xfrm>
          <a:prstGeom prst="ellipse">
            <a:avLst/>
          </a:prstGeom>
          <a:noFill/>
        </p:spPr>
      </p:pic>
      <p:sp>
        <p:nvSpPr>
          <p:cNvPr id="17" name="5 Dikdörtgen"/>
          <p:cNvSpPr/>
          <p:nvPr/>
        </p:nvSpPr>
        <p:spPr>
          <a:xfrm>
            <a:off x="0" y="3528392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3200" b="1" dirty="0">
                <a:solidFill>
                  <a:srgbClr val="FF0000"/>
                </a:solidFill>
              </a:rPr>
              <a:t>İMAM HATİPLERİN KURUCUSU VE İLK MÜDÜRÜ</a:t>
            </a:r>
          </a:p>
        </p:txBody>
      </p:sp>
      <p:pic>
        <p:nvPicPr>
          <p:cNvPr id="2" name="Picture 2" descr="https://www.diyanet.gov.tr/Assets/Themes/Diyanet/Images/header/Bayrak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33" y="1084004"/>
            <a:ext cx="999153" cy="9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Talebelerine </a:t>
            </a:r>
            <a:r>
              <a:rPr lang="tr-TR" sz="2400" dirty="0">
                <a:solidFill>
                  <a:schemeClr val="tx1"/>
                </a:solidFill>
              </a:rPr>
              <a:t>“şeddeli eşek”, “uzun kulak” gibi latifelerde </a:t>
            </a:r>
            <a:r>
              <a:rPr lang="tr-TR" sz="2400" dirty="0" smtClean="0">
                <a:solidFill>
                  <a:schemeClr val="tx1"/>
                </a:solidFill>
              </a:rPr>
              <a:t>bulunurdu.</a:t>
            </a:r>
            <a:r>
              <a:rPr lang="tr-TR" sz="2400" dirty="0">
                <a:solidFill>
                  <a:schemeClr val="tx1"/>
                </a:solidFill>
              </a:rPr>
              <a:t> 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3200" b="1" u="sng" dirty="0" smtClean="0">
                <a:solidFill>
                  <a:srgbClr val="FF0000"/>
                </a:solidFill>
              </a:rPr>
              <a:t>Hal </a:t>
            </a:r>
            <a:r>
              <a:rPr lang="tr-TR" sz="3200" b="1" u="sng" dirty="0">
                <a:solidFill>
                  <a:srgbClr val="FF0000"/>
                </a:solidFill>
              </a:rPr>
              <a:t>ile </a:t>
            </a:r>
            <a:r>
              <a:rPr lang="tr-TR" sz="3200" b="1" u="sng" dirty="0" err="1">
                <a:solidFill>
                  <a:srgbClr val="FF0000"/>
                </a:solidFill>
              </a:rPr>
              <a:t>kâl’i</a:t>
            </a:r>
            <a:r>
              <a:rPr lang="tr-TR" sz="3200" b="1" u="sng" dirty="0">
                <a:solidFill>
                  <a:srgbClr val="FF0000"/>
                </a:solidFill>
              </a:rPr>
              <a:t>, sözü ile eylemi birbirini tutmayanlara; </a:t>
            </a:r>
            <a:endParaRPr lang="tr-TR" sz="3200" b="1" u="sng" dirty="0" smtClean="0">
              <a:solidFill>
                <a:srgbClr val="FF0000"/>
              </a:solidFill>
            </a:endParaRPr>
          </a:p>
          <a:p>
            <a:pPr algn="just"/>
            <a:r>
              <a:rPr lang="tr-TR" sz="4800" b="1" u="sng" dirty="0" smtClean="0">
                <a:solidFill>
                  <a:srgbClr val="002060"/>
                </a:solidFill>
              </a:rPr>
              <a:t>“</a:t>
            </a:r>
            <a:r>
              <a:rPr lang="tr-TR" sz="4800" b="1" i="1" u="sng" dirty="0">
                <a:solidFill>
                  <a:srgbClr val="002060"/>
                </a:solidFill>
              </a:rPr>
              <a:t>Hem hacı baba hem terelelli</a:t>
            </a:r>
            <a:r>
              <a:rPr lang="tr-TR" sz="4800" b="1" u="sng" dirty="0">
                <a:solidFill>
                  <a:srgbClr val="002060"/>
                </a:solidFill>
              </a:rPr>
              <a:t>” </a:t>
            </a:r>
            <a:r>
              <a:rPr lang="tr-TR" sz="2400" dirty="0">
                <a:solidFill>
                  <a:srgbClr val="002060"/>
                </a:solidFill>
              </a:rPr>
              <a:t>der</a:t>
            </a:r>
            <a:r>
              <a:rPr lang="tr-TR" sz="24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tr-TR" sz="3200" dirty="0">
                <a:solidFill>
                  <a:srgbClr val="FF0000"/>
                </a:solidFill>
              </a:rPr>
              <a:t>Celal Hoca çok üşürmüş, yaz-kış pardösü giyermiş. </a:t>
            </a:r>
            <a:endParaRPr lang="tr-TR" sz="3200" dirty="0" smtClean="0">
              <a:solidFill>
                <a:srgbClr val="FF0000"/>
              </a:solidFill>
            </a:endParaRPr>
          </a:p>
          <a:p>
            <a:pPr algn="just"/>
            <a:r>
              <a:rPr lang="tr-TR" sz="3600" b="1" dirty="0" smtClean="0">
                <a:solidFill>
                  <a:srgbClr val="0070C0"/>
                </a:solidFill>
              </a:rPr>
              <a:t>“</a:t>
            </a:r>
            <a:r>
              <a:rPr lang="tr-TR" sz="3600" b="1" i="1" dirty="0">
                <a:solidFill>
                  <a:srgbClr val="0070C0"/>
                </a:solidFill>
              </a:rPr>
              <a:t>Ben akıllı adamım. Akıllı adamlar asabi olur, asabi adamlar da çok üşür</a:t>
            </a:r>
            <a:r>
              <a:rPr lang="tr-TR" sz="3600" b="1" dirty="0">
                <a:solidFill>
                  <a:srgbClr val="0070C0"/>
                </a:solidFill>
              </a:rPr>
              <a:t>” </a:t>
            </a:r>
            <a:r>
              <a:rPr lang="tr-TR" sz="2400" dirty="0">
                <a:solidFill>
                  <a:schemeClr val="tx1"/>
                </a:solidFill>
              </a:rPr>
              <a:t>dermiş. 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4000" dirty="0">
                <a:solidFill>
                  <a:schemeClr val="tx1"/>
                </a:solidFill>
              </a:rPr>
              <a:t>Parolası: </a:t>
            </a:r>
            <a:r>
              <a:rPr lang="tr-TR" sz="4000" b="1" u="sng" dirty="0">
                <a:solidFill>
                  <a:srgbClr val="FF0000"/>
                </a:solidFill>
              </a:rPr>
              <a:t>“Sözüm odun gibi olsun hakikat olsun tek.”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İ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1241376"/>
            <a:ext cx="9144000" cy="247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Prof. Dr. </a:t>
            </a:r>
            <a:r>
              <a:rPr lang="tr-TR" sz="2400" b="1" dirty="0">
                <a:solidFill>
                  <a:schemeClr val="tx1"/>
                </a:solidFill>
              </a:rPr>
              <a:t>Hayrettin Karaman</a:t>
            </a:r>
            <a:r>
              <a:rPr lang="tr-TR" sz="2400" dirty="0">
                <a:solidFill>
                  <a:schemeClr val="tx1"/>
                </a:solidFill>
              </a:rPr>
              <a:t> Hocamız, ondaki peygamber sevgisini anlatırken o anda bulunduğumuz salondaki kırmızı koltukları göstererek,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4000" b="1" u="sng" dirty="0" smtClean="0">
                <a:solidFill>
                  <a:srgbClr val="FF0000"/>
                </a:solidFill>
              </a:rPr>
              <a:t>“</a:t>
            </a:r>
            <a:r>
              <a:rPr lang="tr-TR" sz="4000" b="1" u="sng" dirty="0">
                <a:solidFill>
                  <a:srgbClr val="FF0000"/>
                </a:solidFill>
              </a:rPr>
              <a:t>Celal Hoca, </a:t>
            </a:r>
            <a:r>
              <a:rPr lang="tr-TR" sz="4000" b="1" u="sng" dirty="0">
                <a:solidFill>
                  <a:srgbClr val="00B050"/>
                </a:solidFill>
              </a:rPr>
              <a:t>peygamber efendimizi anlatırken </a:t>
            </a:r>
            <a:r>
              <a:rPr lang="tr-TR" sz="4000" b="1" u="sng" dirty="0">
                <a:solidFill>
                  <a:srgbClr val="FF0000"/>
                </a:solidFill>
              </a:rPr>
              <a:t>salondaki şu kırmızı koltuklar gibi kızarırdı, kıpkırmızı olurdu”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demişti.</a:t>
            </a:r>
            <a:endParaRPr lang="tr-TR" sz="4000" b="1" u="sng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3414328" y="1052736"/>
            <a:ext cx="5622168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u="sng" dirty="0">
                <a:solidFill>
                  <a:srgbClr val="FF0000"/>
                </a:solidFill>
              </a:rPr>
              <a:t>“Ben yemedim, çocuklarıma da hiç haram yedirmedim</a:t>
            </a:r>
            <a:r>
              <a:rPr lang="tr-TR" sz="2800" b="1" u="sng" dirty="0" smtClean="0">
                <a:solidFill>
                  <a:srgbClr val="FF0000"/>
                </a:solidFill>
              </a:rPr>
              <a:t>”</a:t>
            </a:r>
          </a:p>
          <a:p>
            <a:pPr algn="ctr"/>
            <a:endParaRPr lang="tr-TR" u="sng" dirty="0">
              <a:solidFill>
                <a:srgbClr val="FF0000"/>
              </a:solidFill>
            </a:endParaRPr>
          </a:p>
          <a:p>
            <a:pPr algn="just"/>
            <a:r>
              <a:rPr lang="tr-TR" sz="2400" dirty="0">
                <a:solidFill>
                  <a:schemeClr val="tx1"/>
                </a:solidFill>
              </a:rPr>
              <a:t>Ömrünün son zamanlarında yüksek İslam enstitüsünde muallimlik yaparken, bir gün, kaybettiği ders notlarını aramak için okula gider. </a:t>
            </a:r>
            <a:r>
              <a:rPr lang="tr-TR" sz="2400" b="1" dirty="0">
                <a:solidFill>
                  <a:schemeClr val="tx1"/>
                </a:solidFill>
              </a:rPr>
              <a:t>Yaman Dede</a:t>
            </a:r>
            <a:r>
              <a:rPr lang="tr-TR" sz="2400" dirty="0">
                <a:solidFill>
                  <a:schemeClr val="tx1"/>
                </a:solidFill>
              </a:rPr>
              <a:t> ile karşılaşır okulda.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dirty="0" smtClean="0">
                <a:solidFill>
                  <a:srgbClr val="7030A0"/>
                </a:solidFill>
              </a:rPr>
              <a:t>Yaman </a:t>
            </a:r>
            <a:r>
              <a:rPr lang="tr-TR" sz="2400" dirty="0">
                <a:solidFill>
                  <a:srgbClr val="7030A0"/>
                </a:solidFill>
              </a:rPr>
              <a:t>Dede, </a:t>
            </a:r>
            <a:r>
              <a:rPr lang="tr-TR" sz="2400" b="1" u="sng" dirty="0">
                <a:solidFill>
                  <a:srgbClr val="7030A0"/>
                </a:solidFill>
              </a:rPr>
              <a:t>yemek yiyelim </a:t>
            </a:r>
            <a:r>
              <a:rPr lang="tr-TR" sz="2400" dirty="0">
                <a:solidFill>
                  <a:srgbClr val="7030A0"/>
                </a:solidFill>
              </a:rPr>
              <a:t>diye teklifte bulunur hocaya. </a:t>
            </a:r>
            <a:endParaRPr lang="tr-TR" sz="2400" dirty="0" smtClean="0">
              <a:solidFill>
                <a:srgbClr val="7030A0"/>
              </a:solidFill>
            </a:endParaRP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Celal </a:t>
            </a:r>
            <a:r>
              <a:rPr lang="tr-TR" sz="2400" dirty="0">
                <a:solidFill>
                  <a:schemeClr val="tx1"/>
                </a:solidFill>
              </a:rPr>
              <a:t>Hoca kabul etmez teklifi. </a:t>
            </a:r>
            <a:r>
              <a:rPr lang="tr-TR" sz="2400" dirty="0">
                <a:solidFill>
                  <a:srgbClr val="FF0000"/>
                </a:solidFill>
              </a:rPr>
              <a:t>Okulda o gün dersi olmadığı için yemek yeme hakkının bulunmadığını söyler.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b="1" u="sng" dirty="0">
                <a:solidFill>
                  <a:schemeClr val="tx1"/>
                </a:solidFill>
              </a:rPr>
              <a:t>“Ben yemedim, çocuklarıma da hiç haram yedirmedim”</a:t>
            </a:r>
            <a:r>
              <a:rPr lang="tr-TR" sz="2400" dirty="0">
                <a:solidFill>
                  <a:schemeClr val="tx1"/>
                </a:solidFill>
              </a:rPr>
              <a:t> der.</a:t>
            </a:r>
          </a:p>
        </p:txBody>
      </p:sp>
      <p:pic>
        <p:nvPicPr>
          <p:cNvPr id="3074" name="Picture 2" descr="yemek png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3414328" cy="34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Celal Hoca İmam Hatiplileri kendi çocuğu gibi görmüş, onların kılık kıyafetiyle, hastalığıyla, her türlü ihtiyaçlarıyla tek tek ilgilenmiştir.</a:t>
            </a:r>
          </a:p>
          <a:p>
            <a:pPr algn="just"/>
            <a:r>
              <a:rPr lang="tr-TR" sz="2400" b="1" dirty="0" smtClean="0">
                <a:solidFill>
                  <a:srgbClr val="7030A0"/>
                </a:solidFill>
              </a:rPr>
              <a:t>İhtiyaç sahibi öğrencilere vermek üzere mutlaka cebinde harçlık mutlaka bulundururdu.</a:t>
            </a:r>
          </a:p>
          <a:p>
            <a:pPr algn="just"/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800" b="1" u="sng" dirty="0" smtClean="0">
                <a:solidFill>
                  <a:srgbClr val="FF0000"/>
                </a:solidFill>
              </a:rPr>
              <a:t>Emin IŞIK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400" dirty="0" smtClean="0">
                <a:solidFill>
                  <a:schemeClr val="tx1"/>
                </a:solidFill>
              </a:rPr>
              <a:t>Celal Hocanın öğrencilerinden birisidir ve Hocanın fedakarlığını anlatırken şu ifadeleri kullanır:</a:t>
            </a:r>
          </a:p>
          <a:p>
            <a:pPr algn="just"/>
            <a:r>
              <a:rPr lang="tr-TR" sz="3600" b="1" u="sng" dirty="0" smtClean="0">
                <a:solidFill>
                  <a:srgbClr val="00B050"/>
                </a:solidFill>
              </a:rPr>
              <a:t>«Ben kendi çocuğumla bu kadar ilgilenmem, </a:t>
            </a:r>
            <a:r>
              <a:rPr lang="tr-TR" sz="3600" b="1" u="sng" dirty="0" smtClean="0">
                <a:solidFill>
                  <a:srgbClr val="002060"/>
                </a:solidFill>
              </a:rPr>
              <a:t>gitsin kendi işini kendi halletsin derim.»</a:t>
            </a:r>
            <a:endParaRPr lang="tr-TR" sz="3600" b="1" u="sng" dirty="0">
              <a:solidFill>
                <a:srgbClr val="00206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3600" dirty="0" smtClean="0">
                <a:solidFill>
                  <a:schemeClr val="tx1"/>
                </a:solidFill>
              </a:rPr>
              <a:t>Tabiatı temaşayı, şiiri çok seven,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3600" dirty="0" smtClean="0">
                <a:solidFill>
                  <a:schemeClr val="tx1"/>
                </a:solidFill>
              </a:rPr>
              <a:t>Hafızasında binlerce beyit olan,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3600" dirty="0" smtClean="0">
                <a:solidFill>
                  <a:schemeClr val="tx1"/>
                </a:solidFill>
              </a:rPr>
              <a:t>Bütün ilimlere vakıf,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3600" dirty="0" smtClean="0">
                <a:solidFill>
                  <a:schemeClr val="tx1"/>
                </a:solidFill>
              </a:rPr>
              <a:t>Tasavvufa da meyli bulunan ve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tr-TR" sz="3600" dirty="0" smtClean="0">
                <a:solidFill>
                  <a:schemeClr val="tx1"/>
                </a:solidFill>
              </a:rPr>
              <a:t>Devrinde birçok âlim ile dost olan  güzelliklerle dolu bir insan…</a:t>
            </a:r>
          </a:p>
          <a:p>
            <a:pPr algn="just"/>
            <a:r>
              <a:rPr lang="tr-TR" sz="2800" dirty="0">
                <a:solidFill>
                  <a:schemeClr val="tx1"/>
                </a:solidFill>
              </a:rPr>
              <a:t>Resmî derslerinin yanı sıra </a:t>
            </a:r>
            <a:r>
              <a:rPr lang="tr-TR" sz="2800" dirty="0">
                <a:solidFill>
                  <a:srgbClr val="002060"/>
                </a:solidFill>
              </a:rPr>
              <a:t>Beyazıt’ta evinin yakınındaki </a:t>
            </a:r>
            <a:r>
              <a:rPr lang="tr-TR" sz="2800" dirty="0" err="1">
                <a:solidFill>
                  <a:srgbClr val="002060"/>
                </a:solidFill>
              </a:rPr>
              <a:t>Soğanağa</a:t>
            </a:r>
            <a:r>
              <a:rPr lang="tr-TR" sz="2800" dirty="0">
                <a:solidFill>
                  <a:srgbClr val="002060"/>
                </a:solidFill>
              </a:rPr>
              <a:t> Camii’nde cumartesi günleri altı yıl süreyle </a:t>
            </a:r>
            <a:r>
              <a:rPr lang="tr-TR" sz="2800" dirty="0" err="1">
                <a:solidFill>
                  <a:srgbClr val="002060"/>
                </a:solidFill>
              </a:rPr>
              <a:t>İhyâü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err="1">
                <a:solidFill>
                  <a:srgbClr val="002060"/>
                </a:solidFill>
              </a:rPr>
              <a:t>ulûmi’d-dîn</a:t>
            </a:r>
            <a:r>
              <a:rPr lang="tr-TR" sz="2800" dirty="0">
                <a:solidFill>
                  <a:srgbClr val="002060"/>
                </a:solidFill>
              </a:rPr>
              <a:t> okutmuştur.</a:t>
            </a:r>
          </a:p>
          <a:p>
            <a:pPr algn="just"/>
            <a:r>
              <a:rPr lang="tr-TR" sz="2800" dirty="0">
                <a:solidFill>
                  <a:srgbClr val="7030A0"/>
                </a:solidFill>
              </a:rPr>
              <a:t>1000 cildi aşkın eserden oluşan kitaplığını Süleymaniye Kütüphanesi’ne bağışlamıştır</a:t>
            </a:r>
            <a:r>
              <a:rPr lang="tr-TR" sz="2800" dirty="0" smtClean="0">
                <a:solidFill>
                  <a:srgbClr val="7030A0"/>
                </a:solidFill>
              </a:rPr>
              <a:t>.</a:t>
            </a:r>
            <a:endParaRPr lang="tr-TR" sz="3600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5544616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Mahmut Celalettin Ökten, hayatı boyunca imam hatip okullarının açılması ve yaygınlaşması için mücadele eden ve </a:t>
            </a:r>
            <a:r>
              <a:rPr lang="tr-T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"Türkiye'nin ilk imam hatip lisesi müdürü" </a:t>
            </a:r>
            <a:r>
              <a:rPr lang="tr-TR" sz="2400" dirty="0" err="1">
                <a:solidFill>
                  <a:schemeClr val="tx1"/>
                </a:solidFill>
              </a:rPr>
              <a:t>ü</a:t>
            </a:r>
            <a:r>
              <a:rPr lang="tr-TR" sz="2400" dirty="0" err="1" smtClean="0">
                <a:solidFill>
                  <a:schemeClr val="tx1"/>
                </a:solidFill>
              </a:rPr>
              <a:t>nvanını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alan kişidir. 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İmam-hatip </a:t>
            </a:r>
            <a:r>
              <a:rPr lang="tr-TR" sz="2400" dirty="0">
                <a:solidFill>
                  <a:schemeClr val="tx1"/>
                </a:solidFill>
              </a:rPr>
              <a:t>okullarının açılmasındaki gayretleriyle tanınan, bu okullarda müdürlük ve hocalık yapan </a:t>
            </a:r>
            <a:r>
              <a:rPr lang="tr-TR" sz="2400" dirty="0" smtClean="0">
                <a:solidFill>
                  <a:schemeClr val="tx1"/>
                </a:solidFill>
              </a:rPr>
              <a:t>bir din </a:t>
            </a:r>
            <a:r>
              <a:rPr lang="tr-TR" sz="2400" dirty="0">
                <a:solidFill>
                  <a:schemeClr val="tx1"/>
                </a:solidFill>
              </a:rPr>
              <a:t>âlimidir.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354" y="1503904"/>
            <a:ext cx="3182739" cy="4830920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Celal Hoca’nın imam hatip okullarının açılışıyla ilgili yaşadığı sıkıntıları anlattığı şu sözler öyle manidar ki: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ctr"/>
            <a:r>
              <a:rPr lang="tr-TR" sz="2400" dirty="0" smtClean="0">
                <a:solidFill>
                  <a:srgbClr val="7030A0"/>
                </a:solidFill>
              </a:rPr>
              <a:t>“</a:t>
            </a:r>
            <a:r>
              <a:rPr lang="tr-TR" sz="2400" dirty="0">
                <a:solidFill>
                  <a:srgbClr val="7030A0"/>
                </a:solidFill>
              </a:rPr>
              <a:t>O kadar engel çıkardılar ki önümüze hiç yoktan. </a:t>
            </a:r>
            <a:endParaRPr lang="tr-TR" sz="2400" dirty="0" smtClean="0">
              <a:solidFill>
                <a:srgbClr val="7030A0"/>
              </a:solidFill>
            </a:endParaRPr>
          </a:p>
          <a:p>
            <a:pPr algn="ctr"/>
            <a:r>
              <a:rPr lang="tr-TR" sz="2400" dirty="0" smtClean="0">
                <a:solidFill>
                  <a:srgbClr val="7030A0"/>
                </a:solidFill>
              </a:rPr>
              <a:t>Formalite </a:t>
            </a:r>
            <a:r>
              <a:rPr lang="tr-TR" sz="2400" dirty="0">
                <a:solidFill>
                  <a:srgbClr val="7030A0"/>
                </a:solidFill>
              </a:rPr>
              <a:t>diye diye… </a:t>
            </a:r>
            <a:endParaRPr lang="tr-TR" sz="2400" dirty="0" smtClean="0">
              <a:solidFill>
                <a:srgbClr val="7030A0"/>
              </a:solidFill>
            </a:endParaRPr>
          </a:p>
          <a:p>
            <a:pPr algn="ctr"/>
            <a:r>
              <a:rPr lang="tr-TR" sz="2400" dirty="0" smtClean="0">
                <a:solidFill>
                  <a:srgbClr val="FF0000"/>
                </a:solidFill>
              </a:rPr>
              <a:t>Eğer </a:t>
            </a:r>
            <a:r>
              <a:rPr lang="tr-TR" sz="2400" dirty="0">
                <a:solidFill>
                  <a:srgbClr val="FF0000"/>
                </a:solidFill>
              </a:rPr>
              <a:t>tepemize </a:t>
            </a:r>
            <a:r>
              <a:rPr lang="tr-TR" sz="2400" dirty="0" err="1">
                <a:solidFill>
                  <a:srgbClr val="FF0000"/>
                </a:solidFill>
              </a:rPr>
              <a:t>tebevvül</a:t>
            </a:r>
            <a:r>
              <a:rPr lang="tr-TR" sz="2400" dirty="0">
                <a:solidFill>
                  <a:srgbClr val="FF0000"/>
                </a:solidFill>
              </a:rPr>
              <a:t> etmeyi de formalite icabı diye önümüze sürselerdi, ona da katlanacaktım inanın! </a:t>
            </a:r>
            <a:endParaRPr lang="tr-TR" sz="2400" dirty="0" smtClean="0">
              <a:solidFill>
                <a:srgbClr val="FF0000"/>
              </a:solidFill>
            </a:endParaRPr>
          </a:p>
          <a:p>
            <a:pPr algn="ctr"/>
            <a:r>
              <a:rPr lang="tr-TR" sz="2400" dirty="0" smtClean="0">
                <a:solidFill>
                  <a:srgbClr val="7030A0"/>
                </a:solidFill>
              </a:rPr>
              <a:t>Çok </a:t>
            </a:r>
            <a:r>
              <a:rPr lang="tr-TR" sz="2400" dirty="0">
                <a:solidFill>
                  <a:srgbClr val="7030A0"/>
                </a:solidFill>
              </a:rPr>
              <a:t>şükür müsaadeyi aldık nihayet…” 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000" b="1" u="sng" dirty="0" smtClean="0">
                <a:solidFill>
                  <a:srgbClr val="FF0000"/>
                </a:solidFill>
              </a:rPr>
              <a:t>Hafızası kuvvetli ve zeki bir insandı:</a:t>
            </a: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İzmirli </a:t>
            </a:r>
            <a:r>
              <a:rPr lang="tr-TR" sz="2400" dirty="0">
                <a:solidFill>
                  <a:schemeClr val="tx1"/>
                </a:solidFill>
              </a:rPr>
              <a:t>İsmail Hakkı Efendi</a:t>
            </a:r>
            <a:r>
              <a:rPr lang="tr-TR" sz="2400" dirty="0" smtClean="0">
                <a:solidFill>
                  <a:schemeClr val="tx1"/>
                </a:solidFill>
              </a:rPr>
              <a:t>, </a:t>
            </a:r>
            <a:r>
              <a:rPr lang="tr-TR" sz="2400" dirty="0" err="1" smtClean="0">
                <a:solidFill>
                  <a:schemeClr val="tx1"/>
                </a:solidFill>
              </a:rPr>
              <a:t>İlm</a:t>
            </a:r>
            <a:r>
              <a:rPr lang="tr-TR" sz="2400" dirty="0" smtClean="0">
                <a:solidFill>
                  <a:schemeClr val="tx1"/>
                </a:solidFill>
              </a:rPr>
              <a:t>-i </a:t>
            </a:r>
            <a:r>
              <a:rPr lang="tr-TR" sz="2400" dirty="0">
                <a:solidFill>
                  <a:schemeClr val="tx1"/>
                </a:solidFill>
              </a:rPr>
              <a:t>Kelâm okutuyormuş </a:t>
            </a:r>
            <a:r>
              <a:rPr lang="tr-TR" sz="2400" dirty="0" smtClean="0">
                <a:solidFill>
                  <a:schemeClr val="tx1"/>
                </a:solidFill>
              </a:rPr>
              <a:t>ama </a:t>
            </a:r>
            <a:r>
              <a:rPr lang="tr-TR" sz="2400" dirty="0">
                <a:solidFill>
                  <a:schemeClr val="tx1"/>
                </a:solidFill>
              </a:rPr>
              <a:t>ders kitabı yokmuş</a:t>
            </a:r>
            <a:r>
              <a:rPr lang="tr-TR" sz="2400" dirty="0" smtClean="0">
                <a:solidFill>
                  <a:schemeClr val="tx1"/>
                </a:solidFill>
              </a:rPr>
              <a:t>. Talebelere </a:t>
            </a:r>
            <a:r>
              <a:rPr lang="tr-TR" sz="2400" dirty="0">
                <a:solidFill>
                  <a:schemeClr val="tx1"/>
                </a:solidFill>
              </a:rPr>
              <a:t>ders kitabı çıkacak demiş</a:t>
            </a:r>
            <a:r>
              <a:rPr lang="tr-TR" sz="2400" dirty="0" smtClean="0">
                <a:solidFill>
                  <a:schemeClr val="tx1"/>
                </a:solidFill>
              </a:rPr>
              <a:t>. Mart </a:t>
            </a:r>
            <a:r>
              <a:rPr lang="tr-TR" sz="2400" dirty="0">
                <a:solidFill>
                  <a:schemeClr val="tx1"/>
                </a:solidFill>
              </a:rPr>
              <a:t>ayı gelmiş hâlâ kitap yok.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600" dirty="0" smtClean="0">
                <a:solidFill>
                  <a:schemeClr val="tx1"/>
                </a:solidFill>
              </a:rPr>
              <a:t>Talebeler </a:t>
            </a:r>
            <a:r>
              <a:rPr lang="tr-TR" sz="2600" b="1" dirty="0">
                <a:solidFill>
                  <a:srgbClr val="7030A0"/>
                </a:solidFill>
              </a:rPr>
              <a:t>"Hocam kitap çıkmadı ne yapacağız?" </a:t>
            </a:r>
            <a:r>
              <a:rPr lang="tr-TR" sz="2600" dirty="0">
                <a:solidFill>
                  <a:schemeClr val="tx1"/>
                </a:solidFill>
              </a:rPr>
              <a:t>dediklerinde </a:t>
            </a:r>
            <a:endParaRPr lang="tr-TR" sz="2600" dirty="0" smtClean="0">
              <a:solidFill>
                <a:schemeClr val="tx1"/>
              </a:solidFill>
            </a:endParaRPr>
          </a:p>
          <a:p>
            <a:pPr algn="just"/>
            <a:r>
              <a:rPr lang="tr-TR" sz="3000" b="1" u="sng" dirty="0" smtClean="0">
                <a:solidFill>
                  <a:srgbClr val="FF0000"/>
                </a:solidFill>
              </a:rPr>
              <a:t>"</a:t>
            </a:r>
            <a:r>
              <a:rPr lang="tr-TR" sz="3000" b="1" u="sng" dirty="0">
                <a:solidFill>
                  <a:srgbClr val="FF0000"/>
                </a:solidFill>
              </a:rPr>
              <a:t>Celal'e gidin</a:t>
            </a:r>
            <a:r>
              <a:rPr lang="tr-TR" sz="3000" b="1" u="sng" dirty="0" smtClean="0">
                <a:solidFill>
                  <a:srgbClr val="FF0000"/>
                </a:solidFill>
              </a:rPr>
              <a:t>, o </a:t>
            </a:r>
            <a:r>
              <a:rPr lang="tr-TR" sz="3000" b="1" u="sng" dirty="0">
                <a:solidFill>
                  <a:srgbClr val="FF0000"/>
                </a:solidFill>
              </a:rPr>
              <a:t>aklındakileri anlatsın yeter demiş."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Nurettin Topçu’nun Celâl Hoca’yla ilgili düşüncesini bir daha hatırlamakta yarar var: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b="1" dirty="0" smtClean="0">
                <a:solidFill>
                  <a:srgbClr val="FF0000"/>
                </a:solidFill>
              </a:rPr>
              <a:t>“</a:t>
            </a:r>
            <a:r>
              <a:rPr lang="tr-TR" sz="2400" b="1" dirty="0">
                <a:solidFill>
                  <a:srgbClr val="FF0000"/>
                </a:solidFill>
              </a:rPr>
              <a:t>Eğer bütün maddî imkân şartları Celâl Hoca’ya varilmiş olsaydı, İslâm dinini medeniyet âleminde yirminci asır cemiyetini yaşatabilecek bir seviyeye yükseltici inkılabı yapmaya muktedir bir mütefekkirdi. </a:t>
            </a:r>
            <a:r>
              <a:rPr lang="tr-TR" sz="2400" b="1" dirty="0">
                <a:solidFill>
                  <a:srgbClr val="7030A0"/>
                </a:solidFill>
              </a:rPr>
              <a:t>Onun gibi bir ilim ve din adamını, değil memleketimizde, hatta İslâm dünyasının ufukları arasında tasavvur edemiyorum.”</a:t>
            </a:r>
            <a:endParaRPr lang="tr-TR" sz="2400" b="1" u="sng" dirty="0">
              <a:solidFill>
                <a:srgbClr val="7030A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chemeClr val="tx1"/>
                </a:solidFill>
              </a:rPr>
              <a:t>Celâl Hoca’nın kendi ifadesi ile </a:t>
            </a:r>
            <a:r>
              <a:rPr lang="tr-TR" sz="2400" b="1" dirty="0">
                <a:solidFill>
                  <a:srgbClr val="7030A0"/>
                </a:solidFill>
              </a:rPr>
              <a:t>“cehenneme seccade sermediği”</a:t>
            </a:r>
            <a:r>
              <a:rPr lang="tr-TR" sz="2400" dirty="0">
                <a:solidFill>
                  <a:schemeClr val="tx1"/>
                </a:solidFill>
              </a:rPr>
              <a:t> için müdürlük görevinden alınmıştır.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1953 </a:t>
            </a:r>
            <a:r>
              <a:rPr lang="tr-TR" sz="2400" dirty="0">
                <a:solidFill>
                  <a:schemeClr val="tx1"/>
                </a:solidFill>
              </a:rPr>
              <a:t>yılının ilkbahar aylarında </a:t>
            </a:r>
            <a:r>
              <a:rPr lang="tr-TR" sz="2400" b="1" dirty="0">
                <a:solidFill>
                  <a:srgbClr val="FF0000"/>
                </a:solidFill>
              </a:rPr>
              <a:t>Milli </a:t>
            </a:r>
            <a:r>
              <a:rPr lang="tr-TR" sz="2400" b="1" dirty="0" err="1">
                <a:solidFill>
                  <a:srgbClr val="FF0000"/>
                </a:solidFill>
              </a:rPr>
              <a:t>Eğiitm</a:t>
            </a:r>
            <a:r>
              <a:rPr lang="tr-TR" sz="2400" b="1" dirty="0">
                <a:solidFill>
                  <a:srgbClr val="FF0000"/>
                </a:solidFill>
              </a:rPr>
              <a:t> Bakanlığından </a:t>
            </a:r>
            <a:r>
              <a:rPr lang="tr-TR" sz="2400" b="1" u="sng" dirty="0">
                <a:solidFill>
                  <a:srgbClr val="FF0000"/>
                </a:solidFill>
              </a:rPr>
              <a:t>Kur’an-ı Kerim’in Latin harfleriyle okutulmasına dair bir yazı gelir. </a:t>
            </a:r>
            <a:r>
              <a:rPr lang="tr-TR" sz="2400" dirty="0">
                <a:solidFill>
                  <a:schemeClr val="tx1"/>
                </a:solidFill>
              </a:rPr>
              <a:t>Celâl Hoca bunun mümkün olmadığını bir raporla anlatır.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Bakanlık </a:t>
            </a:r>
            <a:r>
              <a:rPr lang="tr-TR" sz="2400" dirty="0">
                <a:solidFill>
                  <a:schemeClr val="tx1"/>
                </a:solidFill>
              </a:rPr>
              <a:t>tekrar bir yazı göndererek </a:t>
            </a:r>
            <a:r>
              <a:rPr lang="tr-TR" sz="2400" b="1" u="sng" dirty="0">
                <a:solidFill>
                  <a:schemeClr val="tx1"/>
                </a:solidFill>
              </a:rPr>
              <a:t>“</a:t>
            </a:r>
            <a:r>
              <a:rPr lang="tr-TR" sz="2400" b="1" u="sng" dirty="0">
                <a:solidFill>
                  <a:srgbClr val="FF0000"/>
                </a:solidFill>
              </a:rPr>
              <a:t>bize mazeret gösterme, talimatı uygula”</a:t>
            </a:r>
            <a:r>
              <a:rPr lang="tr-TR" sz="2400" dirty="0">
                <a:solidFill>
                  <a:schemeClr val="tx1"/>
                </a:solidFill>
              </a:rPr>
              <a:t> der. Arkasından da Bakanlık müfettişleri gelerek teftişe başlar. </a:t>
            </a:r>
            <a:r>
              <a:rPr lang="tr-TR" sz="2400" dirty="0" err="1">
                <a:solidFill>
                  <a:schemeClr val="tx1"/>
                </a:solidFill>
              </a:rPr>
              <a:t>Hocaefendi</a:t>
            </a:r>
            <a:r>
              <a:rPr lang="tr-TR" sz="2400" dirty="0">
                <a:solidFill>
                  <a:schemeClr val="tx1"/>
                </a:solidFill>
              </a:rPr>
              <a:t> müfettişlere bunun mümkün olmadığını, bugün kullandığımız harflere yeni bir takım transkripsiyon işaretleri konmadıktan sonra Kur’an’ın Latin harfleriyle okutulamayacağını dili döndüğünce anlattı. Müfettişler dinlemek için değil, Hocayı görevden almak için gelmişlerdi. </a:t>
            </a:r>
            <a:r>
              <a:rPr lang="tr-TR" sz="2400" b="1" dirty="0">
                <a:solidFill>
                  <a:schemeClr val="tx1"/>
                </a:solidFill>
              </a:rPr>
              <a:t>Olumsuz bir rapor yazarak Celâl Hoca’yı iki yıl kurucu müdür olarak görev yaptığı İmam-Hatipten aldılar. </a:t>
            </a:r>
            <a:r>
              <a:rPr lang="tr-TR" sz="2400" dirty="0">
                <a:solidFill>
                  <a:schemeClr val="tx1"/>
                </a:solidFill>
              </a:rPr>
              <a:t>Güya gönlünü yapmak için da meslek derslerini teftiş yetkisi verdiler.</a:t>
            </a:r>
            <a:endParaRPr lang="tr-TR" sz="2400" b="1" u="sng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İSTANBUL İMAM HATİP OKULU’NUN KURUCU MÜDÜRÜ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İ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591" y="3852267"/>
            <a:ext cx="3661881" cy="300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İlgili resi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r="12863"/>
          <a:stretch/>
        </p:blipFill>
        <p:spPr bwMode="auto">
          <a:xfrm>
            <a:off x="421266" y="3852267"/>
            <a:ext cx="4608512" cy="30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58316"/>
            <a:ext cx="9144000" cy="394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500" b="1" dirty="0" smtClean="0">
                <a:solidFill>
                  <a:schemeClr val="accent6">
                    <a:lumMod val="50000"/>
                  </a:schemeClr>
                </a:solidFill>
              </a:rPr>
              <a:t>Biz kimiz?</a:t>
            </a:r>
          </a:p>
          <a:p>
            <a:pPr algn="ctr"/>
            <a:r>
              <a:rPr lang="tr-TR" sz="5400" b="1" dirty="0" smtClean="0">
                <a:solidFill>
                  <a:srgbClr val="0070C0"/>
                </a:solidFill>
              </a:rPr>
              <a:t>Biz Neyi temsil ediyoruz?</a:t>
            </a:r>
          </a:p>
          <a:p>
            <a:pPr algn="ctr"/>
            <a:r>
              <a:rPr lang="tr-T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Bizden ne bekleniyor?</a:t>
            </a:r>
          </a:p>
          <a:p>
            <a:pPr algn="ctr"/>
            <a:r>
              <a:rPr lang="tr-TR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 nerede duruyoruz?</a:t>
            </a: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İ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" y="1052736"/>
            <a:ext cx="913742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35496" y="1268760"/>
            <a:ext cx="6696744" cy="5184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solidFill>
                  <a:schemeClr val="tx1"/>
                </a:solidFill>
              </a:rPr>
              <a:t>Tohum saç, bitmezse toprak utansın!</a:t>
            </a:r>
            <a:br>
              <a:rPr lang="tr-TR" sz="3200" dirty="0">
                <a:solidFill>
                  <a:schemeClr val="tx1"/>
                </a:solidFill>
              </a:rPr>
            </a:br>
            <a:r>
              <a:rPr lang="tr-TR" sz="3200" dirty="0">
                <a:solidFill>
                  <a:schemeClr val="tx1"/>
                </a:solidFill>
              </a:rPr>
              <a:t>Hedefe varmayan mızrak utansın!</a:t>
            </a:r>
            <a:br>
              <a:rPr lang="tr-TR" sz="3200" dirty="0">
                <a:solidFill>
                  <a:schemeClr val="tx1"/>
                </a:solidFill>
              </a:rPr>
            </a:br>
            <a:r>
              <a:rPr lang="tr-TR" sz="3200" dirty="0">
                <a:solidFill>
                  <a:schemeClr val="tx1"/>
                </a:solidFill>
              </a:rPr>
              <a:t>Hey gidi küheylân, koşmana bak sen!</a:t>
            </a:r>
            <a:br>
              <a:rPr lang="tr-TR" sz="3200" dirty="0">
                <a:solidFill>
                  <a:schemeClr val="tx1"/>
                </a:solidFill>
              </a:rPr>
            </a:br>
            <a:r>
              <a:rPr lang="tr-TR" sz="3200" dirty="0">
                <a:solidFill>
                  <a:schemeClr val="tx1"/>
                </a:solidFill>
              </a:rPr>
              <a:t>Çatlarsan, doğuran kısrak utansın</a:t>
            </a:r>
            <a:r>
              <a:rPr lang="tr-TR" sz="3200" dirty="0" smtClean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Necip Fazıl KISAKÜREK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İMAM HATİPLİM SEN BİR TOHUMSUN</a:t>
            </a:r>
            <a:endParaRPr lang="tr-TR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48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VLİD KANDİLİ PROGRAMIMIZI GERÇEKLEŞTİRDİ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737"/>
            <a:ext cx="9144000" cy="513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4725144"/>
            <a:ext cx="9144000" cy="21268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</a:rPr>
              <a:t>Yavrum!</a:t>
            </a:r>
          </a:p>
          <a:p>
            <a:pPr algn="ctr"/>
            <a:r>
              <a:rPr lang="tr-TR" sz="5400" b="1" dirty="0" smtClean="0">
                <a:solidFill>
                  <a:srgbClr val="0070C0"/>
                </a:solidFill>
              </a:rPr>
              <a:t>Öyle bir hayat yaşa ki, 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Allah’ın seni yarattığına değsin.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-1"/>
            <a:ext cx="9177892" cy="9087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Yaşlı Bir Teyzenin Nasihati Kulağımıza Küpe Olsun</a:t>
            </a:r>
            <a:endParaRPr lang="tr-TR" sz="3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üç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4797152"/>
            <a:ext cx="9144000" cy="208823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“</a:t>
            </a:r>
            <a:r>
              <a:rPr lang="tr-TR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Dinsiz ilim kör, </a:t>
            </a:r>
            <a:endParaRPr lang="tr-TR" sz="7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tr-T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ilimsiz </a:t>
            </a:r>
            <a:r>
              <a:rPr lang="tr-TR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din topaldır.”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9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“İnsanlığa Huzur Taşıyacaksın”</a:t>
            </a:r>
            <a:endParaRPr lang="tr-T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84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İ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4" y="741819"/>
            <a:ext cx="9162434" cy="60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107504" y="0"/>
            <a:ext cx="8352928" cy="479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5400" dirty="0" smtClean="0">
                <a:solidFill>
                  <a:srgbClr val="7030A0"/>
                </a:solidFill>
              </a:rPr>
              <a:t>Madde ile </a:t>
            </a:r>
            <a:r>
              <a:rPr lang="tr-TR" sz="5400" dirty="0" err="1" smtClean="0">
                <a:solidFill>
                  <a:srgbClr val="7030A0"/>
                </a:solidFill>
              </a:rPr>
              <a:t>mâneviyâtın</a:t>
            </a:r>
            <a:r>
              <a:rPr lang="tr-TR" sz="54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tr-TR" sz="5400" dirty="0" smtClean="0">
                <a:solidFill>
                  <a:srgbClr val="002060"/>
                </a:solidFill>
              </a:rPr>
              <a:t>Ruh ile cesedin, </a:t>
            </a:r>
          </a:p>
          <a:p>
            <a:r>
              <a:rPr lang="tr-TR" sz="5400" dirty="0" smtClean="0">
                <a:solidFill>
                  <a:srgbClr val="FF0000"/>
                </a:solidFill>
              </a:rPr>
              <a:t>İlimle irfanın birleştiği, </a:t>
            </a:r>
          </a:p>
          <a:p>
            <a:r>
              <a:rPr lang="tr-TR" sz="4400" dirty="0" smtClean="0">
                <a:solidFill>
                  <a:srgbClr val="0070C0"/>
                </a:solidFill>
              </a:rPr>
              <a:t>İnsanlığın hizmetine koşacaklar </a:t>
            </a:r>
            <a:r>
              <a:rPr lang="tr-TR" sz="5400" dirty="0" smtClean="0">
                <a:solidFill>
                  <a:schemeClr val="tx1"/>
                </a:solidFill>
              </a:rPr>
              <a:t>sizlersiniz.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 rot="16200000">
            <a:off x="5168950" y="2868740"/>
            <a:ext cx="6834839" cy="109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6000" b="1" dirty="0" smtClean="0">
                <a:solidFill>
                  <a:schemeClr val="tx1"/>
                </a:solidFill>
              </a:rPr>
              <a:t>“BEKLENEN SEN’SİN</a:t>
            </a:r>
            <a:r>
              <a:rPr lang="tr-TR" sz="6000" b="1" dirty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27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1097360"/>
            <a:ext cx="9144000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Asil, </a:t>
            </a:r>
            <a:r>
              <a:rPr lang="tr-TR" sz="6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Nâzik</a:t>
            </a:r>
            <a:r>
              <a:rPr lang="tr-TR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r-TR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Nezih, </a:t>
            </a:r>
            <a:r>
              <a:rPr lang="tr-TR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Nazîf</a:t>
            </a:r>
            <a:r>
              <a:rPr lang="tr-T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r-TR" sz="6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Nayif</a:t>
            </a:r>
            <a:r>
              <a:rPr lang="tr-TR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tr-TR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Zarif İnsandır.</a:t>
            </a:r>
          </a:p>
          <a:p>
            <a:pPr algn="ctr"/>
            <a:endParaRPr lang="tr-TR" sz="44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İlmi ile amil, </a:t>
            </a:r>
            <a:r>
              <a:rPr lang="tr-TR" sz="4400" b="1" dirty="0" smtClean="0">
                <a:solidFill>
                  <a:srgbClr val="0070C0"/>
                </a:solidFill>
              </a:rPr>
              <a:t>yaşamıyla kamil, </a:t>
            </a:r>
            <a:r>
              <a:rPr lang="tr-TR" sz="4400" b="1" dirty="0" smtClean="0">
                <a:solidFill>
                  <a:srgbClr val="00B050"/>
                </a:solidFill>
              </a:rPr>
              <a:t>ahlakıyla mütemmim </a:t>
            </a:r>
            <a:r>
              <a:rPr lang="tr-TR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olgun insandır.</a:t>
            </a:r>
            <a:endParaRPr lang="tr-TR" sz="4400" b="1" dirty="0" smtClean="0">
              <a:solidFill>
                <a:srgbClr val="FF000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9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000" b="1" dirty="0" smtClean="0">
                <a:solidFill>
                  <a:schemeClr val="tx1"/>
                </a:solidFill>
              </a:rPr>
              <a:t>“</a:t>
            </a:r>
            <a:r>
              <a:rPr lang="tr-TR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İmam </a:t>
            </a:r>
            <a:r>
              <a:rPr lang="tr-TR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Hatipli-Şuurlu Genç</a:t>
            </a:r>
            <a:r>
              <a:rPr lang="tr-TR" sz="6000" b="1" dirty="0" smtClean="0">
                <a:solidFill>
                  <a:schemeClr val="tx1"/>
                </a:solidFill>
              </a:rPr>
              <a:t>”</a:t>
            </a:r>
            <a:endParaRPr lang="tr-TR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0" y="0"/>
            <a:ext cx="9144000" cy="109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 “SIRAT-I MÜSTAKIM YOLCUSUSUN”</a:t>
            </a:r>
            <a:endParaRPr lang="tr-T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www.bilgiustam.com/resimler/2013/09/4375_3-300x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Dikdörtgen"/>
          <p:cNvSpPr/>
          <p:nvPr/>
        </p:nvSpPr>
        <p:spPr>
          <a:xfrm>
            <a:off x="251520" y="4221088"/>
            <a:ext cx="8678198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tr-TR" sz="4000" dirty="0" smtClean="0">
                <a:solidFill>
                  <a:schemeClr val="tx1"/>
                </a:solidFill>
              </a:rPr>
              <a:t>“</a:t>
            </a:r>
            <a:r>
              <a:rPr lang="tr-TR" sz="4000" dirty="0">
                <a:solidFill>
                  <a:schemeClr val="tx1"/>
                </a:solidFill>
              </a:rPr>
              <a:t>De ki: </a:t>
            </a:r>
            <a:r>
              <a:rPr lang="tr-TR" sz="4000" b="1" dirty="0">
                <a:solidFill>
                  <a:srgbClr val="FF0000"/>
                </a:solidFill>
              </a:rPr>
              <a:t>Şüphesiz Rabbim beni </a:t>
            </a:r>
            <a:endParaRPr lang="tr-T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doğru </a:t>
            </a:r>
            <a:r>
              <a:rPr lang="tr-T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yola, </a:t>
            </a:r>
            <a:r>
              <a:rPr lang="tr-TR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dosdoğru dine, </a:t>
            </a:r>
            <a:endParaRPr lang="tr-TR" sz="5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Allah'ı </a:t>
            </a:r>
            <a:r>
              <a:rPr lang="tr-T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birleyen İbrahim'in dinine iletti.</a:t>
            </a: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r-TR" sz="4000" dirty="0" smtClean="0">
                <a:solidFill>
                  <a:schemeClr val="tx1"/>
                </a:solidFill>
              </a:rPr>
              <a:t>O</a:t>
            </a:r>
            <a:r>
              <a:rPr lang="tr-TR" sz="4000" dirty="0">
                <a:solidFill>
                  <a:schemeClr val="tx1"/>
                </a:solidFill>
              </a:rPr>
              <a:t>, ortak koşanlardan değildi.” </a:t>
            </a:r>
            <a:r>
              <a:rPr lang="tr-TR" sz="2000" dirty="0" smtClean="0">
                <a:solidFill>
                  <a:schemeClr val="tx1"/>
                </a:solidFill>
              </a:rPr>
              <a:t>(</a:t>
            </a:r>
            <a:r>
              <a:rPr lang="tr-TR" sz="2000" dirty="0">
                <a:solidFill>
                  <a:schemeClr val="tx1"/>
                </a:solidFill>
              </a:rPr>
              <a:t>Enam 161)</a:t>
            </a:r>
          </a:p>
        </p:txBody>
      </p:sp>
      <p:sp>
        <p:nvSpPr>
          <p:cNvPr id="9" name="4 Dikdörtgen"/>
          <p:cNvSpPr/>
          <p:nvPr/>
        </p:nvSpPr>
        <p:spPr>
          <a:xfrm>
            <a:off x="3131840" y="908720"/>
            <a:ext cx="5950278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  <a:latin typeface="HASENAT" pitchFamily="2" charset="-78"/>
                <a:cs typeface="HASENAT" pitchFamily="2" charset="-78"/>
              </a:rPr>
              <a:t>قُلْ اِنَّنٖى هَدٰینٖى رَبّٖى اِلٰى صِرَاطٍ مُسْتَقٖيمٍ دٖينًا قِيَمًا مِلَّةَ اِبْرٰهٖيمَ حَنٖيفًا وَمَا كَانَ مِنَ </a:t>
            </a:r>
            <a:r>
              <a:rPr lang="ar-SA" sz="4400" dirty="0" smtClean="0">
                <a:solidFill>
                  <a:schemeClr val="tx1"/>
                </a:solidFill>
                <a:latin typeface="HASENAT" pitchFamily="2" charset="-78"/>
                <a:cs typeface="HASENAT" pitchFamily="2" charset="-78"/>
              </a:rPr>
              <a:t>الْمُشْرِكٖينَ</a:t>
            </a:r>
            <a:endParaRPr lang="tr-TR" sz="4400" dirty="0">
              <a:solidFill>
                <a:schemeClr val="tx1"/>
              </a:solidFill>
              <a:latin typeface="HASENAT" pitchFamily="2" charset="-78"/>
              <a:cs typeface="HASENA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58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İlgili res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" y="980728"/>
            <a:ext cx="9124953" cy="58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1" y="1412776"/>
            <a:ext cx="9143998" cy="5184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bg1"/>
                </a:solidFill>
                <a:cs typeface="Emine" pitchFamily="66" charset="-78"/>
              </a:rPr>
              <a:t>وَمَنْ اَحْسَنُ قَوْلاً مِمَّنْ دَعَٓا اِلَى اللّٰهِ وَعَمِلَ صَالِحاً وَقَالَ اِنَّن۪ي مِنَ الْمُسْلِم۪ينَ ﴿٣٣﴾ </a:t>
            </a:r>
            <a:endParaRPr lang="tr-TR" sz="3200" dirty="0" smtClean="0">
              <a:solidFill>
                <a:schemeClr val="bg1"/>
              </a:solidFill>
              <a:cs typeface="Emine" pitchFamily="66" charset="-78"/>
            </a:endParaRPr>
          </a:p>
          <a:p>
            <a:pPr algn="ctr"/>
            <a:endParaRPr lang="tr-TR" sz="4000" b="1" dirty="0" smtClean="0">
              <a:solidFill>
                <a:schemeClr val="tx1"/>
              </a:solidFill>
            </a:endParaRPr>
          </a:p>
          <a:p>
            <a:pPr algn="ctr"/>
            <a:r>
              <a:rPr lang="tr-TR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“</a:t>
            </a:r>
            <a:r>
              <a:rPr lang="tr-TR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İnsanları Allah’a çağıran, </a:t>
            </a:r>
            <a:endParaRPr lang="tr-TR" sz="40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tr-TR" sz="4000" b="1" dirty="0" err="1" smtClean="0">
                <a:solidFill>
                  <a:srgbClr val="FFFF00"/>
                </a:solidFill>
              </a:rPr>
              <a:t>salih</a:t>
            </a:r>
            <a:r>
              <a:rPr lang="tr-TR" sz="4000" b="1" dirty="0" smtClean="0">
                <a:solidFill>
                  <a:srgbClr val="FFFF00"/>
                </a:solidFill>
              </a:rPr>
              <a:t> </a:t>
            </a:r>
            <a:r>
              <a:rPr lang="tr-TR" sz="4000" b="1" dirty="0">
                <a:solidFill>
                  <a:srgbClr val="FFFF00"/>
                </a:solidFill>
              </a:rPr>
              <a:t>ameller işleyen </a:t>
            </a:r>
            <a:r>
              <a:rPr lang="tr-TR" sz="4000" b="1" dirty="0">
                <a:solidFill>
                  <a:schemeClr val="bg1"/>
                </a:solidFill>
              </a:rPr>
              <a:t>ve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smtClean="0">
                <a:solidFill>
                  <a:srgbClr val="92D050"/>
                </a:solidFill>
              </a:rPr>
              <a:t>"</a:t>
            </a:r>
            <a:r>
              <a:rPr lang="tr-TR" sz="4000" b="1" dirty="0">
                <a:solidFill>
                  <a:srgbClr val="92D050"/>
                </a:solidFill>
              </a:rPr>
              <a:t>Ben Müslümanlardanım" </a:t>
            </a:r>
            <a:r>
              <a:rPr lang="tr-TR" sz="4000" b="1" dirty="0">
                <a:solidFill>
                  <a:schemeClr val="bg1"/>
                </a:solidFill>
              </a:rPr>
              <a:t>diyen kimseden </a:t>
            </a:r>
            <a:r>
              <a:rPr lang="tr-TR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daha güzel sözlü </a:t>
            </a:r>
            <a:r>
              <a:rPr lang="tr-TR" sz="4000" b="1" dirty="0">
                <a:solidFill>
                  <a:schemeClr val="bg1"/>
                </a:solidFill>
              </a:rPr>
              <a:t>kim olabilir</a:t>
            </a:r>
            <a:r>
              <a:rPr lang="tr-TR" sz="4000" b="1" dirty="0" smtClean="0">
                <a:solidFill>
                  <a:schemeClr val="bg1"/>
                </a:solidFill>
              </a:rPr>
              <a:t>” </a:t>
            </a:r>
          </a:p>
          <a:p>
            <a:pPr algn="ctr"/>
            <a:r>
              <a:rPr lang="tr-TR" sz="1600" dirty="0" smtClean="0">
                <a:solidFill>
                  <a:schemeClr val="bg1"/>
                </a:solidFill>
              </a:rPr>
              <a:t>(</a:t>
            </a:r>
            <a:r>
              <a:rPr lang="tr-TR" sz="1600" dirty="0" err="1" smtClean="0">
                <a:solidFill>
                  <a:schemeClr val="bg1"/>
                </a:solidFill>
              </a:rPr>
              <a:t>Fussılet</a:t>
            </a:r>
            <a:r>
              <a:rPr lang="tr-TR" sz="1600" dirty="0" smtClean="0">
                <a:solidFill>
                  <a:schemeClr val="bg1"/>
                </a:solidFill>
              </a:rPr>
              <a:t> 33)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9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 “</a:t>
            </a:r>
            <a:r>
              <a:rPr lang="tr-TR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Allah’a </a:t>
            </a:r>
            <a:r>
              <a:rPr lang="tr-TR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Çağıransın”</a:t>
            </a:r>
            <a:endParaRPr lang="tr-TR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6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800px-Solar_s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86126"/>
            <a:ext cx="6264696" cy="305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Dikdörtgen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SEN, Allah’a İbadet Edensin</a:t>
            </a:r>
            <a:endParaRPr lang="tr-TR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1155041"/>
            <a:ext cx="9144000" cy="2850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dirty="0" smtClean="0">
                <a:solidFill>
                  <a:schemeClr val="tx1"/>
                </a:solidFill>
                <a:latin typeface="HASENAT4" pitchFamily="2" charset="-78"/>
                <a:cs typeface="Emine" panose="03020400000000000000" pitchFamily="66" charset="-78"/>
              </a:rPr>
              <a:t>سَبْعَةٌ يُظِلُّهُمْ اللَّهُ عَزَّ وَجَلَّ يَوْمَ الْقِيَامَةِ يَوْمَ لَا ظِلَّ إِلَّا ظِلُّهُ إِمَامٌ عَادِلٌ وَشَابٌّ نَشَأَ فِي عِبَادَةِ اللَّهِ عَزَّ وَجَلَّ </a:t>
            </a:r>
            <a:r>
              <a:rPr lang="tr-TR" sz="2800" dirty="0" smtClean="0">
                <a:solidFill>
                  <a:schemeClr val="tx1"/>
                </a:solidFill>
                <a:latin typeface="HASENAT4" pitchFamily="2" charset="-78"/>
                <a:cs typeface="Emine" panose="03020400000000000000" pitchFamily="66" charset="-78"/>
              </a:rPr>
              <a:t>…</a:t>
            </a:r>
          </a:p>
          <a:p>
            <a:pPr algn="ctr"/>
            <a:r>
              <a:rPr lang="tr-TR" sz="2000" dirty="0" smtClean="0">
                <a:solidFill>
                  <a:schemeClr val="tx1"/>
                </a:solidFill>
              </a:rPr>
              <a:t>Hz. Ebu </a:t>
            </a:r>
            <a:r>
              <a:rPr lang="tr-TR" sz="2000" dirty="0" err="1" smtClean="0">
                <a:solidFill>
                  <a:schemeClr val="tx1"/>
                </a:solidFill>
              </a:rPr>
              <a:t>Hureyre</a:t>
            </a:r>
            <a:r>
              <a:rPr lang="tr-TR" sz="2000" dirty="0" smtClean="0">
                <a:solidFill>
                  <a:schemeClr val="tx1"/>
                </a:solidFill>
              </a:rPr>
              <a:t> (</a:t>
            </a:r>
            <a:r>
              <a:rPr lang="tr-TR" sz="2000" dirty="0" err="1" smtClean="0">
                <a:solidFill>
                  <a:schemeClr val="tx1"/>
                </a:solidFill>
              </a:rPr>
              <a:t>r.a</a:t>
            </a:r>
            <a:r>
              <a:rPr lang="tr-TR" sz="2000" dirty="0" smtClean="0">
                <a:solidFill>
                  <a:schemeClr val="tx1"/>
                </a:solidFill>
              </a:rPr>
              <a:t>) anlatıyor: "</a:t>
            </a:r>
            <a:r>
              <a:rPr lang="tr-TR" sz="2000" dirty="0" err="1" smtClean="0">
                <a:solidFill>
                  <a:schemeClr val="tx1"/>
                </a:solidFill>
              </a:rPr>
              <a:t>Resulullah</a:t>
            </a:r>
            <a:r>
              <a:rPr lang="tr-TR" sz="2000" dirty="0" smtClean="0">
                <a:solidFill>
                  <a:schemeClr val="tx1"/>
                </a:solidFill>
              </a:rPr>
              <a:t> (</a:t>
            </a:r>
            <a:r>
              <a:rPr lang="tr-TR" sz="2000" dirty="0" err="1" smtClean="0">
                <a:solidFill>
                  <a:schemeClr val="tx1"/>
                </a:solidFill>
              </a:rPr>
              <a:t>s.a.v</a:t>
            </a:r>
            <a:r>
              <a:rPr lang="tr-TR" sz="2000" dirty="0" smtClean="0">
                <a:solidFill>
                  <a:schemeClr val="tx1"/>
                </a:solidFill>
              </a:rPr>
              <a:t>) buyurdular ki: </a:t>
            </a:r>
          </a:p>
          <a:p>
            <a:pPr algn="ctr"/>
            <a:r>
              <a:rPr lang="tr-T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"Yedi kişi var, Allah onları hiçbir gölgenin olmadığı Kıyamet gününde kendi gölgesinde gölgeler: </a:t>
            </a:r>
          </a:p>
          <a:p>
            <a:r>
              <a:rPr lang="tr-TR" sz="2000" dirty="0" smtClean="0">
                <a:solidFill>
                  <a:schemeClr val="tx1"/>
                </a:solidFill>
              </a:rPr>
              <a:t>Adil imam, </a:t>
            </a:r>
            <a:r>
              <a:rPr lang="tr-TR" sz="4000" b="1" dirty="0" smtClean="0">
                <a:solidFill>
                  <a:srgbClr val="C00000"/>
                </a:solidFill>
              </a:rPr>
              <a:t>Allah'a ibadet içinde yetişen genç</a:t>
            </a:r>
            <a:r>
              <a:rPr lang="tr-TR" sz="2800" b="1" dirty="0" smtClean="0">
                <a:solidFill>
                  <a:srgbClr val="C00000"/>
                </a:solidFill>
              </a:rPr>
              <a:t>, …</a:t>
            </a:r>
            <a:r>
              <a:rPr lang="tr-TR" sz="1400" dirty="0" smtClean="0">
                <a:solidFill>
                  <a:schemeClr val="tx1"/>
                </a:solidFill>
              </a:rPr>
              <a:t>(</a:t>
            </a:r>
            <a:r>
              <a:rPr lang="tr-TR" sz="1400" dirty="0" err="1" smtClean="0">
                <a:solidFill>
                  <a:schemeClr val="tx1"/>
                </a:solidFill>
              </a:rPr>
              <a:t>Nesâi</a:t>
            </a:r>
            <a:r>
              <a:rPr lang="tr-TR" sz="1400" dirty="0" smtClean="0">
                <a:solidFill>
                  <a:schemeClr val="tx1"/>
                </a:solidFill>
              </a:rPr>
              <a:t>, </a:t>
            </a:r>
            <a:r>
              <a:rPr lang="tr-TR" sz="1400" dirty="0" err="1" smtClean="0">
                <a:solidFill>
                  <a:schemeClr val="tx1"/>
                </a:solidFill>
              </a:rPr>
              <a:t>Kudât</a:t>
            </a:r>
            <a:r>
              <a:rPr lang="tr-TR" sz="1400" dirty="0" smtClean="0">
                <a:solidFill>
                  <a:schemeClr val="tx1"/>
                </a:solidFill>
              </a:rPr>
              <a:t> 2)</a:t>
            </a:r>
            <a:endParaRPr lang="tr-TR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gölge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88431"/>
            <a:ext cx="1979712" cy="296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ızrak png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3397">
            <a:off x="801562" y="3306618"/>
            <a:ext cx="2612065" cy="46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6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daklikkoyunfiyatlari.com/wp-content/uploads/2014/07/allah-293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6"/>
            <a:ext cx="3312368" cy="339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 smtClean="0">
                <a:solidFill>
                  <a:schemeClr val="tx1"/>
                </a:solidFill>
                <a:latin typeface="HASENAT4" pitchFamily="2" charset="-78"/>
                <a:cs typeface="Emine" panose="03020400000000000000" pitchFamily="66" charset="-78"/>
              </a:rPr>
              <a:t>إِنَّ الّٰلهَ يُحِبُّ الشَّابَّ الَّذِى يُفْنِى شَبَابَهُ فِى طَاعَةِ اللّٰهِ</a:t>
            </a:r>
            <a:endParaRPr lang="tr-TR" sz="4000" dirty="0" smtClean="0">
              <a:solidFill>
                <a:schemeClr val="tx1"/>
              </a:solidFill>
              <a:latin typeface="HASENAT4" pitchFamily="2" charset="-78"/>
              <a:cs typeface="Emine" panose="03020400000000000000" pitchFamily="66" charset="-78"/>
            </a:endParaRPr>
          </a:p>
          <a:p>
            <a:r>
              <a:rPr lang="tr-TR" sz="11500" b="1" dirty="0" smtClean="0">
                <a:solidFill>
                  <a:schemeClr val="tx1"/>
                </a:solidFill>
              </a:rPr>
              <a:t>  “Allah</a:t>
            </a:r>
          </a:p>
          <a:p>
            <a:pPr algn="ctr"/>
            <a:r>
              <a:rPr lang="tr-TR" sz="6000" b="1" dirty="0" smtClean="0">
                <a:solidFill>
                  <a:srgbClr val="C00000"/>
                </a:solidFill>
              </a:rPr>
              <a:t>Gençliğini, </a:t>
            </a:r>
            <a:r>
              <a:rPr lang="tr-TR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kendisine itaat etmekle geçiren </a:t>
            </a:r>
            <a:r>
              <a:rPr lang="tr-TR" sz="6000" b="1" dirty="0" smtClean="0">
                <a:solidFill>
                  <a:srgbClr val="C00000"/>
                </a:solidFill>
              </a:rPr>
              <a:t>genci </a:t>
            </a:r>
          </a:p>
          <a:p>
            <a:pPr algn="ctr"/>
            <a:r>
              <a:rPr lang="tr-TR" sz="6000" b="1" dirty="0" smtClean="0">
                <a:solidFill>
                  <a:schemeClr val="tx1"/>
                </a:solidFill>
              </a:rPr>
              <a:t>sever” </a:t>
            </a:r>
          </a:p>
          <a:p>
            <a:pPr algn="ctr"/>
            <a:r>
              <a:rPr lang="tr-TR" sz="1600" dirty="0" smtClean="0">
                <a:solidFill>
                  <a:schemeClr val="tx1"/>
                </a:solidFill>
              </a:rPr>
              <a:t>(</a:t>
            </a:r>
            <a:r>
              <a:rPr lang="tr-TR" sz="1600" dirty="0" err="1" smtClean="0">
                <a:solidFill>
                  <a:schemeClr val="tx1"/>
                </a:solidFill>
              </a:rPr>
              <a:t>Aclunî</a:t>
            </a:r>
            <a:r>
              <a:rPr lang="tr-TR" sz="1600" dirty="0" smtClean="0">
                <a:solidFill>
                  <a:schemeClr val="tx1"/>
                </a:solidFill>
              </a:rPr>
              <a:t>, </a:t>
            </a:r>
            <a:r>
              <a:rPr lang="tr-TR" sz="1600" dirty="0" err="1" smtClean="0">
                <a:solidFill>
                  <a:schemeClr val="tx1"/>
                </a:solidFill>
              </a:rPr>
              <a:t>Keşfu’l</a:t>
            </a:r>
            <a:r>
              <a:rPr lang="tr-TR" sz="1600" dirty="0" smtClean="0">
                <a:solidFill>
                  <a:schemeClr val="tx1"/>
                </a:solidFill>
              </a:rPr>
              <a:t> </a:t>
            </a:r>
            <a:r>
              <a:rPr lang="tr-TR" sz="1600" dirty="0" err="1" smtClean="0">
                <a:solidFill>
                  <a:schemeClr val="tx1"/>
                </a:solidFill>
              </a:rPr>
              <a:t>Hafa</a:t>
            </a:r>
            <a:r>
              <a:rPr lang="tr-TR" sz="1600" dirty="0" smtClean="0">
                <a:solidFill>
                  <a:schemeClr val="tx1"/>
                </a:solidFill>
              </a:rPr>
              <a:t>, hadis no:748)</a:t>
            </a:r>
            <a:endParaRPr lang="tr-TR" sz="1600" dirty="0">
              <a:solidFill>
                <a:schemeClr val="tx1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-15249" y="0"/>
            <a:ext cx="9159249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SEN, Allah’ın sevdiği gençsin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2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35496" y="1169368"/>
            <a:ext cx="7056784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u="sng" dirty="0">
                <a:solidFill>
                  <a:srgbClr val="7030A0"/>
                </a:solidFill>
              </a:rPr>
              <a:t>Trabzon'da 1882 yılında dünyaya gelen</a:t>
            </a:r>
            <a:r>
              <a:rPr lang="tr-TR" sz="2000" dirty="0">
                <a:solidFill>
                  <a:schemeClr val="tx1"/>
                </a:solidFill>
              </a:rPr>
              <a:t> </a:t>
            </a:r>
            <a:r>
              <a:rPr lang="tr-TR" sz="2000" b="1" dirty="0" err="1">
                <a:solidFill>
                  <a:schemeClr val="tx1"/>
                </a:solidFill>
              </a:rPr>
              <a:t>Celaleddin</a:t>
            </a:r>
            <a:r>
              <a:rPr lang="tr-TR" sz="2000" b="1" dirty="0">
                <a:solidFill>
                  <a:schemeClr val="tx1"/>
                </a:solidFill>
              </a:rPr>
              <a:t> Ökten</a:t>
            </a:r>
            <a:r>
              <a:rPr lang="tr-TR" sz="2000" dirty="0">
                <a:solidFill>
                  <a:schemeClr val="tx1"/>
                </a:solidFill>
              </a:rPr>
              <a:t>, </a:t>
            </a:r>
            <a:endParaRPr lang="tr-TR" sz="2000" dirty="0" smtClean="0">
              <a:solidFill>
                <a:schemeClr val="tx1"/>
              </a:solidFill>
            </a:endParaRPr>
          </a:p>
          <a:p>
            <a:r>
              <a:rPr lang="tr-TR" sz="2000" dirty="0" smtClean="0">
                <a:solidFill>
                  <a:srgbClr val="FF0000"/>
                </a:solidFill>
              </a:rPr>
              <a:t>Dört </a:t>
            </a:r>
            <a:r>
              <a:rPr lang="tr-TR" sz="2000" dirty="0">
                <a:solidFill>
                  <a:srgbClr val="FF0000"/>
                </a:solidFill>
              </a:rPr>
              <a:t>yaşında iken babası </a:t>
            </a:r>
            <a:r>
              <a:rPr lang="tr-TR" sz="2000" dirty="0" err="1">
                <a:solidFill>
                  <a:srgbClr val="FF0000"/>
                </a:solidFill>
              </a:rPr>
              <a:t>Sâlih</a:t>
            </a:r>
            <a:r>
              <a:rPr lang="tr-TR" sz="2000" dirty="0">
                <a:solidFill>
                  <a:srgbClr val="FF0000"/>
                </a:solidFill>
              </a:rPr>
              <a:t> Zihni Efendi’nin, kısa bir süre sonra da annesi Güller Hanım’ın vefatı üzerine babaannesinin himayesinde büyüdü</a:t>
            </a:r>
            <a:r>
              <a:rPr lang="tr-TR" sz="2000" dirty="0">
                <a:solidFill>
                  <a:schemeClr val="tx1"/>
                </a:solidFill>
              </a:rPr>
              <a:t>. </a:t>
            </a:r>
            <a:endParaRPr lang="tr-TR" sz="2000" dirty="0" smtClean="0">
              <a:solidFill>
                <a:schemeClr val="tx1"/>
              </a:solidFill>
            </a:endParaRPr>
          </a:p>
          <a:p>
            <a:r>
              <a:rPr lang="sv-SE" sz="2000" b="1" dirty="0" smtClean="0">
                <a:solidFill>
                  <a:schemeClr val="tx1"/>
                </a:solidFill>
              </a:rPr>
              <a:t>Celaleddin </a:t>
            </a:r>
            <a:r>
              <a:rPr lang="sv-SE" sz="2000" b="1" dirty="0">
                <a:solidFill>
                  <a:schemeClr val="tx1"/>
                </a:solidFill>
              </a:rPr>
              <a:t>Ökten</a:t>
            </a:r>
            <a:r>
              <a:rPr lang="sv-SE" sz="2000" dirty="0">
                <a:solidFill>
                  <a:schemeClr val="tx1"/>
                </a:solidFill>
              </a:rPr>
              <a:t>, </a:t>
            </a:r>
            <a:r>
              <a:rPr lang="tr-TR" sz="2000" b="1" u="sng" dirty="0">
                <a:solidFill>
                  <a:srgbClr val="7030A0"/>
                </a:solidFill>
              </a:rPr>
              <a:t>21 Kasım 1961’de vefat </a:t>
            </a:r>
            <a:r>
              <a:rPr lang="tr-TR" sz="2000" dirty="0">
                <a:solidFill>
                  <a:schemeClr val="tx1"/>
                </a:solidFill>
              </a:rPr>
              <a:t>etti, Edirnekapı (Sakızağacı) Şehitliği’ndeki aile kabristanına defnedildi.</a:t>
            </a:r>
          </a:p>
          <a:p>
            <a:r>
              <a:rPr lang="tr-TR" sz="2000" b="1" u="sng" dirty="0">
                <a:solidFill>
                  <a:srgbClr val="FF0000"/>
                </a:solidFill>
              </a:rPr>
              <a:t>Küçük yaşta hıfzını tamamladı. </a:t>
            </a:r>
            <a:r>
              <a:rPr lang="tr-TR" sz="2000" dirty="0" err="1">
                <a:solidFill>
                  <a:schemeClr val="tx1"/>
                </a:solidFill>
              </a:rPr>
              <a:t>Rüşdiyeyi</a:t>
            </a:r>
            <a:r>
              <a:rPr lang="tr-TR" sz="2000" dirty="0">
                <a:solidFill>
                  <a:schemeClr val="tx1"/>
                </a:solidFill>
              </a:rPr>
              <a:t> bitirdikten sonra Trabzon </a:t>
            </a:r>
            <a:r>
              <a:rPr lang="tr-TR" sz="2000" dirty="0" err="1">
                <a:solidFill>
                  <a:schemeClr val="tx1"/>
                </a:solidFill>
              </a:rPr>
              <a:t>İdâdîsi’ne</a:t>
            </a:r>
            <a:r>
              <a:rPr lang="tr-TR" sz="2000" dirty="0">
                <a:solidFill>
                  <a:schemeClr val="tx1"/>
                </a:solidFill>
              </a:rPr>
              <a:t> kaydoldu; bir yandan da </a:t>
            </a:r>
            <a:r>
              <a:rPr lang="tr-TR" sz="2000" b="1" dirty="0">
                <a:solidFill>
                  <a:srgbClr val="FF0000"/>
                </a:solidFill>
              </a:rPr>
              <a:t>medreseye devam etti. </a:t>
            </a:r>
            <a:r>
              <a:rPr lang="tr-TR" sz="2000" dirty="0" err="1">
                <a:solidFill>
                  <a:schemeClr val="tx1"/>
                </a:solidFill>
              </a:rPr>
              <a:t>İdâdîde</a:t>
            </a:r>
            <a:r>
              <a:rPr lang="tr-TR" sz="2000" dirty="0">
                <a:solidFill>
                  <a:schemeClr val="tx1"/>
                </a:solidFill>
              </a:rPr>
              <a:t> okuduğu yıllarda dedesi Ömer Feyzi Efendi’nin yerine </a:t>
            </a:r>
            <a:r>
              <a:rPr lang="tr-TR" sz="2000" b="1" dirty="0">
                <a:solidFill>
                  <a:srgbClr val="FF0000"/>
                </a:solidFill>
              </a:rPr>
              <a:t>Trabzon Çarşı Camii’nin imam-hatipliğini yaptı</a:t>
            </a:r>
            <a:r>
              <a:rPr lang="tr-TR" sz="2000" dirty="0">
                <a:solidFill>
                  <a:srgbClr val="FF0000"/>
                </a:solidFill>
              </a:rPr>
              <a:t>. </a:t>
            </a:r>
            <a:endParaRPr lang="tr-TR" sz="2000" dirty="0" smtClean="0">
              <a:solidFill>
                <a:srgbClr val="FF0000"/>
              </a:solidFill>
            </a:endParaRPr>
          </a:p>
          <a:p>
            <a:r>
              <a:rPr lang="tr-TR" sz="2000" dirty="0" smtClean="0">
                <a:solidFill>
                  <a:schemeClr val="tx1"/>
                </a:solidFill>
              </a:rPr>
              <a:t>Mezun </a:t>
            </a:r>
            <a:r>
              <a:rPr lang="tr-TR" sz="2000" dirty="0">
                <a:solidFill>
                  <a:schemeClr val="tx1"/>
                </a:solidFill>
              </a:rPr>
              <a:t>olunca İstanbul’a giderek </a:t>
            </a:r>
            <a:r>
              <a:rPr lang="tr-TR" sz="2000" dirty="0" err="1">
                <a:solidFill>
                  <a:schemeClr val="tx1"/>
                </a:solidFill>
              </a:rPr>
              <a:t>Dârülmuallimîn</a:t>
            </a:r>
            <a:r>
              <a:rPr lang="tr-TR" sz="2000" dirty="0">
                <a:solidFill>
                  <a:schemeClr val="tx1"/>
                </a:solidFill>
              </a:rPr>
              <a:t>-i </a:t>
            </a:r>
            <a:r>
              <a:rPr lang="tr-TR" sz="2000" dirty="0" err="1">
                <a:solidFill>
                  <a:schemeClr val="tx1"/>
                </a:solidFill>
              </a:rPr>
              <a:t>Âliyye’ye</a:t>
            </a:r>
            <a:r>
              <a:rPr lang="tr-TR" sz="2000" dirty="0">
                <a:solidFill>
                  <a:schemeClr val="tx1"/>
                </a:solidFill>
              </a:rPr>
              <a:t> girdi (1905). Bu okulu bitirdikten sonra </a:t>
            </a:r>
            <a:r>
              <a:rPr lang="tr-TR" sz="2000" dirty="0" err="1">
                <a:solidFill>
                  <a:schemeClr val="tx1"/>
                </a:solidFill>
              </a:rPr>
              <a:t>Dârülfünun</a:t>
            </a:r>
            <a:r>
              <a:rPr lang="tr-TR" sz="2000" dirty="0">
                <a:solidFill>
                  <a:schemeClr val="tx1"/>
                </a:solidFill>
              </a:rPr>
              <a:t> Edebiyat Şubesi’ne kaydoldu.</a:t>
            </a:r>
          </a:p>
          <a:p>
            <a:r>
              <a:rPr lang="tr-TR" sz="2000" dirty="0">
                <a:solidFill>
                  <a:schemeClr val="tx1"/>
                </a:solidFill>
              </a:rPr>
              <a:t>1911'de Darülfünun Edebiyat Şubesinden mezun olan </a:t>
            </a:r>
            <a:r>
              <a:rPr lang="tr-TR" sz="2000" b="1" dirty="0" err="1">
                <a:solidFill>
                  <a:schemeClr val="tx1"/>
                </a:solidFill>
              </a:rPr>
              <a:t>Celaleddin</a:t>
            </a:r>
            <a:r>
              <a:rPr lang="tr-TR" sz="2000" b="1" dirty="0">
                <a:solidFill>
                  <a:schemeClr val="tx1"/>
                </a:solidFill>
              </a:rPr>
              <a:t> Ökten</a:t>
            </a:r>
            <a:r>
              <a:rPr lang="tr-TR" sz="2000" dirty="0">
                <a:solidFill>
                  <a:schemeClr val="tx1"/>
                </a:solidFill>
              </a:rPr>
              <a:t>, bunun ardından İstanbul'da öğretmen olarak görev yapmaya başlamış, İlmi bilgisi ve olgun kişiliği sayesinde kısa zamanda “Celal Hoca” unvanıyla anılmaya başlanmıştır.</a:t>
            </a:r>
          </a:p>
        </p:txBody>
      </p:sp>
      <p:sp>
        <p:nvSpPr>
          <p:cNvPr id="4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060848"/>
            <a:ext cx="2673487" cy="4057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82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35496" y="1268760"/>
            <a:ext cx="7272808" cy="532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/>
                </a:solidFill>
              </a:rPr>
              <a:t>Allah’ı arayış mücadelesi,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</a:rPr>
              <a:t>Yıldız, ay ve güneşten hareketle rabbini bulmaya çalışması,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7030A0"/>
                </a:solidFill>
              </a:rPr>
              <a:t>Putlarla olan mücadelesi ve putları kırıp en büyük putun boynuna kırdığı aleti asması ve ibretli bir ders verişi,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/>
                </a:solidFill>
              </a:rPr>
              <a:t>Kavminin Allah'a olan isyanına rağmen Allah ile olması,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</a:rPr>
              <a:t>Yılmaması ve sarsılmaz iman mücadelesi,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7030A0"/>
                </a:solidFill>
              </a:rPr>
              <a:t>Yakmayan ateş ve hicreti…</a:t>
            </a:r>
          </a:p>
          <a:p>
            <a:r>
              <a:rPr lang="tr-TR" sz="1600" dirty="0" smtClean="0">
                <a:solidFill>
                  <a:schemeClr val="tx1"/>
                </a:solidFill>
              </a:rPr>
              <a:t>(Enam suresi 75 ve 81. Ve Enbiya suresi 58 ve 70. Ayetler arası)</a:t>
            </a:r>
            <a:endParaRPr lang="tr-TR" sz="1600" dirty="0">
              <a:solidFill>
                <a:schemeClr val="tx1"/>
              </a:solidFill>
            </a:endParaRPr>
          </a:p>
        </p:txBody>
      </p:sp>
      <p:pic>
        <p:nvPicPr>
          <p:cNvPr id="4" name="Picture 3" descr="F:\Yeni klasör\İBRAHİM PEY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8" y="4869160"/>
            <a:ext cx="2753141" cy="2009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Yeni klasör\sanliur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07" y="30706"/>
            <a:ext cx="2994887" cy="2246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0"/>
            <a:ext cx="9179994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SEN, </a:t>
            </a:r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“HZ. İBRAHİM” Gibi </a:t>
            </a:r>
          </a:p>
          <a:p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Allah’ın Tarafını seçeceksin/Allah Dostu </a:t>
            </a:r>
            <a:endParaRPr lang="tr-T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37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0" y="0"/>
            <a:ext cx="566928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 smtClean="0">
                <a:solidFill>
                  <a:schemeClr val="tx1"/>
                </a:solidFill>
                <a:latin typeface="HASENAT" panose="01000600020000020003" pitchFamily="2" charset="-78"/>
                <a:cs typeface="HASENAT" panose="01000600020000020003" pitchFamily="2" charset="-78"/>
              </a:rPr>
              <a:t>تَعَجَّبَ رَبُّكَ مِنَ الشَّبَابِ لَيْسَتْ لَهُ صَبْوَةٌ</a:t>
            </a:r>
            <a:endParaRPr lang="tr-TR" sz="2800" b="1" dirty="0" smtClean="0">
              <a:solidFill>
                <a:schemeClr val="tx1"/>
              </a:solidFill>
              <a:latin typeface="HASENAT" panose="01000600020000020003" pitchFamily="2" charset="-78"/>
              <a:cs typeface="HASENAT" panose="01000600020000020003" pitchFamily="2" charset="-78"/>
            </a:endParaRPr>
          </a:p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“Senin Rabbin, </a:t>
            </a:r>
          </a:p>
          <a:p>
            <a:pPr algn="ctr"/>
            <a:r>
              <a:rPr lang="tr-TR" sz="3600" b="1" dirty="0" smtClean="0">
                <a:solidFill>
                  <a:srgbClr val="FF0000"/>
                </a:solidFill>
              </a:rPr>
              <a:t>gayri meşru</a:t>
            </a:r>
            <a:r>
              <a:rPr lang="tr-TR" sz="3600" b="1" dirty="0" smtClean="0">
                <a:solidFill>
                  <a:schemeClr val="tx1"/>
                </a:solidFill>
              </a:rPr>
              <a:t> </a:t>
            </a:r>
            <a:r>
              <a:rPr lang="tr-TR" sz="3600" b="1" dirty="0" smtClean="0">
                <a:solidFill>
                  <a:srgbClr val="C00000"/>
                </a:solidFill>
              </a:rPr>
              <a:t>şehvet peşinde olmayan </a:t>
            </a:r>
            <a:r>
              <a:rPr lang="tr-TR" sz="3600" b="1" dirty="0" smtClean="0">
                <a:solidFill>
                  <a:srgbClr val="7030A0"/>
                </a:solidFill>
              </a:rPr>
              <a:t>bir genci </a:t>
            </a:r>
            <a:r>
              <a:rPr lang="tr-TR" sz="3600" b="1" dirty="0" smtClean="0">
                <a:solidFill>
                  <a:srgbClr val="0070C0"/>
                </a:solidFill>
              </a:rPr>
              <a:t>beğenmekte ve ondan hoşnut olmaktadır</a:t>
            </a:r>
            <a:r>
              <a:rPr lang="tr-TR" sz="3600" b="1" dirty="0" smtClean="0">
                <a:solidFill>
                  <a:schemeClr val="tx1"/>
                </a:solidFill>
              </a:rPr>
              <a:t>” </a:t>
            </a:r>
          </a:p>
          <a:p>
            <a:pPr algn="ctr"/>
            <a:r>
              <a:rPr lang="tr-TR" sz="1600" dirty="0" smtClean="0">
                <a:solidFill>
                  <a:schemeClr val="tx1"/>
                </a:solidFill>
              </a:rPr>
              <a:t>(Ahmet b. </a:t>
            </a:r>
            <a:r>
              <a:rPr lang="tr-TR" sz="1600" dirty="0" err="1" smtClean="0">
                <a:solidFill>
                  <a:schemeClr val="tx1"/>
                </a:solidFill>
              </a:rPr>
              <a:t>Hanbel</a:t>
            </a:r>
            <a:r>
              <a:rPr lang="tr-TR" sz="1600" dirty="0" smtClean="0">
                <a:solidFill>
                  <a:schemeClr val="tx1"/>
                </a:solidFill>
              </a:rPr>
              <a:t>, </a:t>
            </a:r>
            <a:r>
              <a:rPr lang="tr-TR" sz="1600" dirty="0" err="1" smtClean="0">
                <a:solidFill>
                  <a:schemeClr val="tx1"/>
                </a:solidFill>
              </a:rPr>
              <a:t>Müsnet</a:t>
            </a:r>
            <a:r>
              <a:rPr lang="tr-TR" sz="1600" dirty="0" smtClean="0">
                <a:solidFill>
                  <a:schemeClr val="tx1"/>
                </a:solidFill>
              </a:rPr>
              <a:t>, 4/151)</a:t>
            </a:r>
            <a:endParaRPr lang="tr-TR" sz="1600" dirty="0">
              <a:solidFill>
                <a:schemeClr val="tx1"/>
              </a:solidFill>
            </a:endParaRPr>
          </a:p>
        </p:txBody>
      </p:sp>
      <p:pic>
        <p:nvPicPr>
          <p:cNvPr id="2052" name="Picture 4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0"/>
            <a:ext cx="3474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kladata.com/PQzc8RTrRscUcX84EpLvfdkAKM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89" y="98101"/>
            <a:ext cx="3047557" cy="433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aberplatosu.com/images/haberler/600-genc-sirf-fetos-ve-basortusu-dedikleri-icin-mi-hala-hap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37112"/>
            <a:ext cx="3347864" cy="24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107504" y="0"/>
            <a:ext cx="8568952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SEN, “</a:t>
            </a:r>
            <a:r>
              <a:rPr lang="tr-T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HZ. YUSUF</a:t>
            </a:r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GİBİ </a:t>
            </a:r>
          </a:p>
          <a:p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İFFET ve AHLAKIN TEMSİLCİSİSİN</a:t>
            </a:r>
            <a:endParaRPr lang="tr-T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-1" y="1196752"/>
            <a:ext cx="5946289" cy="554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İffeti, namus anlayışı, </a:t>
            </a:r>
          </a:p>
          <a:p>
            <a:r>
              <a:rPr lang="tr-TR" sz="3600" b="1" dirty="0" smtClean="0">
                <a:solidFill>
                  <a:srgbClr val="FF0000"/>
                </a:solidFill>
              </a:rPr>
              <a:t>vezirin hanımının cinsel isteğine Allah korkusundan karşılık vermemesi, </a:t>
            </a:r>
          </a:p>
          <a:p>
            <a:r>
              <a:rPr lang="tr-TR" sz="4000" b="1" dirty="0" smtClean="0">
                <a:solidFill>
                  <a:schemeClr val="tx1"/>
                </a:solidFill>
              </a:rPr>
              <a:t>ahlakı, sabrı, </a:t>
            </a:r>
          </a:p>
          <a:p>
            <a:r>
              <a:rPr lang="tr-TR" sz="3600" b="1" dirty="0" smtClean="0">
                <a:solidFill>
                  <a:srgbClr val="0070C0"/>
                </a:solidFill>
              </a:rPr>
              <a:t>serveti terk edip zindanı tercih etmesi, </a:t>
            </a:r>
          </a:p>
          <a:p>
            <a:r>
              <a:rPr lang="tr-TR" sz="3200" b="1" dirty="0" smtClean="0">
                <a:solidFill>
                  <a:schemeClr val="tx1"/>
                </a:solidFill>
              </a:rPr>
              <a:t>kardeşlerinin yaptıklarına karşılık affı… </a:t>
            </a:r>
            <a:r>
              <a:rPr lang="tr-TR" dirty="0" smtClean="0">
                <a:solidFill>
                  <a:schemeClr val="tx1"/>
                </a:solidFill>
              </a:rPr>
              <a:t>(Yusuf suresi)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z fatıma sözleri ile ilgili görsel sonuc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9099"/>
          <a:stretch/>
        </p:blipFill>
        <p:spPr bwMode="auto">
          <a:xfrm>
            <a:off x="1" y="-27384"/>
            <a:ext cx="9154480" cy="692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-10480" y="1844824"/>
            <a:ext cx="9154480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Giyim ve kuşamınla, Ahlak ve edebinle,</a:t>
            </a:r>
          </a:p>
          <a:p>
            <a:pPr algn="ctr"/>
            <a:r>
              <a:rPr lang="tr-T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Konuşmanla, İnsanlarla ilişkilerinle,</a:t>
            </a:r>
          </a:p>
          <a:p>
            <a:pPr algn="ctr"/>
            <a:r>
              <a:rPr lang="tr-TR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İffet ve namusunla…</a:t>
            </a:r>
          </a:p>
          <a:p>
            <a:pPr algn="ctr"/>
            <a:r>
              <a:rPr lang="tr-T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Kuran ve Sünnete uygun bir hayat sürmelisin.</a:t>
            </a:r>
            <a:endParaRPr lang="tr-TR" sz="1400" dirty="0">
              <a:solidFill>
                <a:srgbClr val="FF0000"/>
              </a:solidFill>
            </a:endParaRPr>
          </a:p>
        </p:txBody>
      </p:sp>
      <p:sp>
        <p:nvSpPr>
          <p:cNvPr id="3" name="AutoShape 4" descr="hz fatıma sözleri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6" descr="hz fatıma sözleri ile ilgili g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4 Dikdörtgen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SEN, </a:t>
            </a:r>
            <a:r>
              <a:rPr lang="tr-TR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“HZ. FATIMA” </a:t>
            </a:r>
            <a:r>
              <a:rPr lang="tr-TR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GİBİ İFFETİN TEMSİLCİSİSİN</a:t>
            </a:r>
            <a:endParaRPr lang="tr-TR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1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dirty="0">
                <a:solidFill>
                  <a:schemeClr val="tx1"/>
                </a:solidFill>
              </a:rPr>
              <a:t>Allah sana nasıl emretmişse onun emrini yerine </a:t>
            </a:r>
            <a:r>
              <a:rPr lang="tr-TR" sz="2400" dirty="0" smtClean="0">
                <a:solidFill>
                  <a:schemeClr val="tx1"/>
                </a:solidFill>
              </a:rPr>
              <a:t>getireceksin.</a:t>
            </a:r>
            <a:endParaRPr lang="tr-TR" sz="24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b="1" dirty="0">
                <a:solidFill>
                  <a:srgbClr val="0070C0"/>
                </a:solidFill>
              </a:rPr>
              <a:t>Sen Hz. </a:t>
            </a:r>
            <a:r>
              <a:rPr lang="tr-TR" sz="2400" b="1" dirty="0" smtClean="0">
                <a:solidFill>
                  <a:srgbClr val="0070C0"/>
                </a:solidFill>
              </a:rPr>
              <a:t>Peygamberin, </a:t>
            </a:r>
            <a:r>
              <a:rPr lang="tr-TR" sz="2400" b="1" dirty="0">
                <a:solidFill>
                  <a:srgbClr val="0070C0"/>
                </a:solidFill>
              </a:rPr>
              <a:t>Hz. </a:t>
            </a:r>
            <a:r>
              <a:rPr lang="tr-TR" sz="2400" b="1" dirty="0" smtClean="0">
                <a:solidFill>
                  <a:srgbClr val="0070C0"/>
                </a:solidFill>
              </a:rPr>
              <a:t>Ömer'in, </a:t>
            </a:r>
            <a:r>
              <a:rPr lang="tr-TR" sz="2400" b="1" dirty="0">
                <a:solidFill>
                  <a:srgbClr val="0070C0"/>
                </a:solidFill>
              </a:rPr>
              <a:t>Hz. </a:t>
            </a:r>
            <a:r>
              <a:rPr lang="tr-TR" sz="2400" b="1" dirty="0" smtClean="0">
                <a:solidFill>
                  <a:srgbClr val="0070C0"/>
                </a:solidFill>
              </a:rPr>
              <a:t>Ali’nin, Hz</a:t>
            </a:r>
            <a:r>
              <a:rPr lang="tr-TR" sz="2400" b="1" dirty="0">
                <a:solidFill>
                  <a:srgbClr val="0070C0"/>
                </a:solidFill>
              </a:rPr>
              <a:t>. Hatice’nin, Hz. </a:t>
            </a:r>
            <a:r>
              <a:rPr lang="tr-TR" sz="2400" b="1" dirty="0" err="1">
                <a:solidFill>
                  <a:srgbClr val="0070C0"/>
                </a:solidFill>
              </a:rPr>
              <a:t>Aişe’nin</a:t>
            </a:r>
            <a:r>
              <a:rPr lang="tr-TR" sz="2400" b="1" dirty="0">
                <a:solidFill>
                  <a:srgbClr val="0070C0"/>
                </a:solidFill>
              </a:rPr>
              <a:t>, Fatıma’nın, Sümeyye’nin </a:t>
            </a:r>
            <a:r>
              <a:rPr lang="tr-TR" sz="2400" b="1" dirty="0" smtClean="0">
                <a:solidFill>
                  <a:srgbClr val="0070C0"/>
                </a:solidFill>
              </a:rPr>
              <a:t>temsilcisisin…</a:t>
            </a:r>
            <a:endParaRPr lang="tr-TR" sz="2400" b="1" dirty="0">
              <a:solidFill>
                <a:srgbClr val="0070C0"/>
              </a:solidFill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7030A0"/>
                </a:solidFill>
              </a:rPr>
              <a:t>Önemli </a:t>
            </a:r>
            <a:r>
              <a:rPr lang="tr-TR" sz="2400" dirty="0">
                <a:solidFill>
                  <a:srgbClr val="7030A0"/>
                </a:solidFill>
              </a:rPr>
              <a:t>olan insanlara hoş gözükmek değil, </a:t>
            </a:r>
            <a:r>
              <a:rPr lang="tr-TR" sz="2400" b="1" u="sng" dirty="0">
                <a:solidFill>
                  <a:srgbClr val="7030A0"/>
                </a:solidFill>
              </a:rPr>
              <a:t>Allah’ın hoşnutluğunu kazanmaktır. </a:t>
            </a:r>
            <a:endParaRPr lang="tr-TR" sz="2400" b="1" u="sng" dirty="0" smtClean="0">
              <a:solidFill>
                <a:srgbClr val="7030A0"/>
              </a:solidFill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FF0000"/>
                </a:solidFill>
              </a:rPr>
              <a:t>Önemli </a:t>
            </a:r>
            <a:r>
              <a:rPr lang="tr-TR" sz="2400" dirty="0">
                <a:solidFill>
                  <a:srgbClr val="FF0000"/>
                </a:solidFill>
              </a:rPr>
              <a:t>olan </a:t>
            </a:r>
            <a:r>
              <a:rPr lang="tr-TR" sz="2400" dirty="0" smtClean="0">
                <a:solidFill>
                  <a:srgbClr val="FF0000"/>
                </a:solidFill>
              </a:rPr>
              <a:t>İnsanların </a:t>
            </a:r>
            <a:r>
              <a:rPr lang="tr-TR" sz="2400" dirty="0">
                <a:solidFill>
                  <a:srgbClr val="FF0000"/>
                </a:solidFill>
              </a:rPr>
              <a:t>albenisini kazanmak değil, </a:t>
            </a:r>
            <a:r>
              <a:rPr lang="tr-TR" sz="2400" b="1" u="sng" dirty="0">
                <a:solidFill>
                  <a:srgbClr val="FF0000"/>
                </a:solidFill>
              </a:rPr>
              <a:t>Allah’ın rızasına ermektir. 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dirty="0">
                <a:solidFill>
                  <a:srgbClr val="002060"/>
                </a:solidFill>
              </a:rPr>
              <a:t>Önemli olan Ahmet’in Ayşe’nin ne düşündüğü değil,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u="sng" dirty="0">
                <a:solidFill>
                  <a:srgbClr val="002060"/>
                </a:solidFill>
              </a:rPr>
              <a:t>Allah’ın neye değer verdiğidir.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dirty="0">
                <a:solidFill>
                  <a:srgbClr val="0070C0"/>
                </a:solidFill>
              </a:rPr>
              <a:t>Önemli olan bana hoş gelen değil, </a:t>
            </a:r>
            <a:r>
              <a:rPr lang="tr-TR" sz="2400" b="1" u="sng" dirty="0">
                <a:solidFill>
                  <a:srgbClr val="0070C0"/>
                </a:solidFill>
              </a:rPr>
              <a:t>Allah’ın muradına uygun olandır.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2400" dirty="0">
                <a:solidFill>
                  <a:srgbClr val="C00000"/>
                </a:solidFill>
              </a:rPr>
              <a:t>Önemli olan her an </a:t>
            </a:r>
            <a:r>
              <a:rPr lang="tr-TR" sz="2400" b="1" u="sng" dirty="0">
                <a:solidFill>
                  <a:srgbClr val="C00000"/>
                </a:solidFill>
              </a:rPr>
              <a:t>Allah ile olabilmektir.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tr-TR" sz="3200" b="1" dirty="0">
                <a:solidFill>
                  <a:srgbClr val="00B050"/>
                </a:solidFill>
              </a:rPr>
              <a:t>Önemli olan her daim Allah’ın beni gördüğü, bana değer verdiği, beni sevdiği, benden razı olduğu şuuruyla hareket etmektir.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SEN, HER ŞEYİNLE ÖRNEKSİN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3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tr-T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Kılık kıyafetinle, ahlakınla, </a:t>
            </a:r>
          </a:p>
          <a:p>
            <a:pPr lvl="0" algn="r"/>
            <a:r>
              <a:rPr lang="tr-T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edep ve faziletinle </a:t>
            </a:r>
            <a:r>
              <a:rPr lang="tr-T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İnsanlara </a:t>
            </a:r>
            <a:r>
              <a:rPr lang="tr-T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örneksin.</a:t>
            </a:r>
          </a:p>
          <a:p>
            <a:pPr lvl="0" algn="ctr"/>
            <a:endParaRPr lang="tr-TR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tr-TR" sz="4000" dirty="0">
              <a:solidFill>
                <a:srgbClr val="7030A0"/>
              </a:solidFill>
            </a:endParaRPr>
          </a:p>
          <a:p>
            <a:pPr lvl="0" algn="ctr"/>
            <a:endParaRPr lang="tr-TR" sz="4000" dirty="0" smtClean="0">
              <a:solidFill>
                <a:srgbClr val="7030A0"/>
              </a:solidFill>
            </a:endParaRPr>
          </a:p>
          <a:p>
            <a:pPr lvl="0" algn="ctr"/>
            <a:endParaRPr lang="tr-TR" sz="4000" dirty="0">
              <a:solidFill>
                <a:srgbClr val="7030A0"/>
              </a:solidFill>
            </a:endParaRPr>
          </a:p>
          <a:p>
            <a:pPr lvl="0" algn="ctr"/>
            <a:endParaRPr lang="tr-TR" sz="4000" dirty="0" smtClean="0">
              <a:solidFill>
                <a:srgbClr val="7030A0"/>
              </a:solidFill>
            </a:endParaRPr>
          </a:p>
          <a:p>
            <a:pPr lvl="0" algn="ctr"/>
            <a:endParaRPr lang="tr-TR" sz="4000" dirty="0" smtClean="0">
              <a:solidFill>
                <a:srgbClr val="7030A0"/>
              </a:solidFill>
            </a:endParaRPr>
          </a:p>
          <a:p>
            <a:pPr lvl="0" algn="ctr"/>
            <a:r>
              <a:rPr lang="tr-TR" sz="4000" b="1" dirty="0" smtClean="0">
                <a:solidFill>
                  <a:srgbClr val="FF0000"/>
                </a:solidFill>
              </a:rPr>
              <a:t>Modanın insanı değil </a:t>
            </a:r>
          </a:p>
          <a:p>
            <a:pPr lvl="0" algn="ctr"/>
            <a:r>
              <a:rPr lang="tr-TR" sz="4000" b="1" dirty="0" smtClean="0">
                <a:solidFill>
                  <a:srgbClr val="0070C0"/>
                </a:solidFill>
              </a:rPr>
              <a:t>İslam’ı temsil eden Müslümansın.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1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</a:t>
            </a:r>
            <a:endParaRPr lang="tr-TR" sz="1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8" name="Picture 8" descr="https://picload.org/image/rgalclwl/heart-herz-kalpler-n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07" y="2152308"/>
            <a:ext cx="2952328" cy="265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 rot="19181720">
            <a:off x="-176234" y="3330714"/>
            <a:ext cx="3281459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tr-T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  <a:r>
              <a:rPr lang="tr-TR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tr-TR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tr-TR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  <a:r>
              <a:rPr lang="tr-TR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tr-TR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tr-TR" sz="4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tr-T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tr-TR" sz="4000" b="1" dirty="0" smtClean="0">
                <a:solidFill>
                  <a:srgbClr val="002060"/>
                </a:solidFill>
              </a:rPr>
              <a:t>değil</a:t>
            </a:r>
            <a:endParaRPr lang="tr-TR" sz="4000" b="1" dirty="0">
              <a:solidFill>
                <a:srgbClr val="00B05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701807" y="2872388"/>
            <a:ext cx="346880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MÜSLÜMAN</a:t>
            </a:r>
            <a:endParaRPr lang="tr-TR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30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üçlü olmak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3" y="2924944"/>
            <a:ext cx="921504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1" y="764704"/>
            <a:ext cx="9142574" cy="216024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>
                <a:solidFill>
                  <a:srgbClr val="FFC000"/>
                </a:solidFill>
                <a:cs typeface="Emine" panose="03020400000000000000" pitchFamily="66" charset="-78"/>
              </a:rPr>
              <a:t> </a:t>
            </a:r>
            <a:r>
              <a:rPr lang="ar-SA" sz="3600" dirty="0" smtClean="0">
                <a:solidFill>
                  <a:srgbClr val="FFC000"/>
                </a:solidFill>
                <a:latin typeface="HASENAT4" pitchFamily="2" charset="-78"/>
                <a:cs typeface="Emine" panose="03020400000000000000" pitchFamily="66" charset="-78"/>
              </a:rPr>
              <a:t>مَنْ تَشَبَّهَ بِقَوْمٍ فَهُوَ مِنْهُمْ</a:t>
            </a:r>
            <a:endParaRPr lang="tr-TR" sz="3600" dirty="0" smtClean="0">
              <a:solidFill>
                <a:srgbClr val="FFC000"/>
              </a:solidFill>
              <a:latin typeface="HASENAT4" pitchFamily="2" charset="-78"/>
              <a:cs typeface="Emine" panose="03020400000000000000" pitchFamily="66" charset="-78"/>
            </a:endParaRPr>
          </a:p>
          <a:p>
            <a:pPr algn="ctr"/>
            <a:r>
              <a:rPr lang="tr-TR" sz="3600" b="1" dirty="0" smtClean="0">
                <a:solidFill>
                  <a:srgbClr val="FFC000"/>
                </a:solidFill>
              </a:rPr>
              <a:t>“</a:t>
            </a:r>
            <a:r>
              <a:rPr lang="tr-TR" sz="4400" b="1" dirty="0" smtClean="0">
                <a:solidFill>
                  <a:srgbClr val="FFC000"/>
                </a:solidFill>
              </a:rPr>
              <a:t>Kim bir topluluğa benzemeye çalışırsa, onlardandır” </a:t>
            </a:r>
            <a:endParaRPr lang="tr-TR" sz="3600" b="1" dirty="0" smtClean="0">
              <a:solidFill>
                <a:srgbClr val="FFC000"/>
              </a:solidFill>
            </a:endParaRPr>
          </a:p>
          <a:p>
            <a:pPr algn="ctr"/>
            <a:r>
              <a:rPr lang="tr-TR" sz="1050" dirty="0" smtClean="0">
                <a:solidFill>
                  <a:srgbClr val="FFC000"/>
                </a:solidFill>
              </a:rPr>
              <a:t>(Ebu Davut, Libas, 5)</a:t>
            </a:r>
            <a:endParaRPr lang="tr-TR" sz="1050" dirty="0">
              <a:solidFill>
                <a:srgbClr val="FFC000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1" y="0"/>
            <a:ext cx="9143999" cy="764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SEN HZ. MUHAMMED (S.A.V.)’İ ÖRNEK ALIRSIN?</a:t>
            </a:r>
            <a:endParaRPr lang="tr-TR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5 Dikdörtgen"/>
          <p:cNvSpPr/>
          <p:nvPr/>
        </p:nvSpPr>
        <p:spPr>
          <a:xfrm>
            <a:off x="0" y="5445224"/>
            <a:ext cx="9180512" cy="144016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FFC000"/>
                </a:solidFill>
              </a:rPr>
              <a:t>Hz. Muhammed (</a:t>
            </a:r>
            <a:r>
              <a:rPr lang="tr-TR" sz="2000" b="1" dirty="0" err="1" smtClean="0">
                <a:solidFill>
                  <a:srgbClr val="FFC000"/>
                </a:solidFill>
              </a:rPr>
              <a:t>s.a.v</a:t>
            </a:r>
            <a:r>
              <a:rPr lang="tr-TR" sz="2000" b="1" dirty="0" smtClean="0">
                <a:solidFill>
                  <a:srgbClr val="FFC000"/>
                </a:solidFill>
              </a:rPr>
              <a:t>.)’e mi benziyorsun?</a:t>
            </a:r>
          </a:p>
          <a:p>
            <a:pPr algn="ctr"/>
            <a:r>
              <a:rPr lang="tr-T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Hz. Ebu Bekir’e, Hz. Ömer’e mi benziyorsun?</a:t>
            </a:r>
            <a:endParaRPr lang="tr-TR" sz="2000" b="1" dirty="0" smtClean="0">
              <a:solidFill>
                <a:srgbClr val="FFC000"/>
              </a:solidFill>
            </a:endParaRPr>
          </a:p>
          <a:p>
            <a:pPr algn="ctr"/>
            <a:r>
              <a:rPr lang="tr-TR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Mevlana’ya, Yunus Emre’ye mi Fatih’e mi benziyorsun?</a:t>
            </a:r>
          </a:p>
          <a:p>
            <a:pPr algn="ctr"/>
            <a:r>
              <a:rPr lang="tr-T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Yoksa Sanatçı, artist vb. mi benziyorsun?</a:t>
            </a:r>
            <a:endParaRPr lang="tr-T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7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İlgili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64" y="-99392"/>
            <a:ext cx="448331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 rot="20512713">
            <a:off x="-628313" y="269413"/>
            <a:ext cx="8496944" cy="3568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Kimi </a:t>
            </a:r>
          </a:p>
          <a:p>
            <a:r>
              <a:rPr lang="tr-TR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Örnek alıyorsunuz?</a:t>
            </a: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Ä°lgili res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0" y="0"/>
            <a:ext cx="9144000" cy="32004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Model insan; 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değiştiren</a:t>
            </a:r>
            <a:r>
              <a:rPr lang="tr-TR" sz="2800" b="1" dirty="0">
                <a:solidFill>
                  <a:srgbClr val="FF0000"/>
                </a:solidFill>
              </a:rPr>
              <a:t>, dönüştüren, insanları karakter ve davranışlarıyla etkileyen ve çevresine pozitif enerji veren </a:t>
            </a:r>
            <a:r>
              <a:rPr lang="tr-TR" sz="2800" b="1" dirty="0">
                <a:solidFill>
                  <a:schemeClr val="tx1"/>
                </a:solidFill>
              </a:rPr>
              <a:t>merkez </a:t>
            </a:r>
            <a:r>
              <a:rPr lang="tr-TR" sz="2800" b="1" dirty="0" smtClean="0">
                <a:solidFill>
                  <a:schemeClr val="tx1"/>
                </a:solidFill>
              </a:rPr>
              <a:t>insandır.</a:t>
            </a:r>
          </a:p>
          <a:p>
            <a:pPr algn="ctr"/>
            <a:endParaRPr lang="tr-TR" b="1" dirty="0" smtClean="0">
              <a:solidFill>
                <a:srgbClr val="0070C0"/>
              </a:solidFill>
            </a:endParaRPr>
          </a:p>
          <a:p>
            <a:pPr algn="ctr"/>
            <a:r>
              <a:rPr lang="tr-TR" sz="3200" b="1" dirty="0" smtClean="0">
                <a:solidFill>
                  <a:srgbClr val="0070C0"/>
                </a:solidFill>
              </a:rPr>
              <a:t>Siz Gençler ve tüm insanlık için en büyük model </a:t>
            </a:r>
          </a:p>
          <a:p>
            <a:pPr algn="ctr"/>
            <a:r>
              <a:rPr lang="tr-T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Hz. Muhammed </a:t>
            </a:r>
            <a:r>
              <a:rPr lang="tr-TR" sz="1600" dirty="0" smtClean="0">
                <a:solidFill>
                  <a:srgbClr val="00B050"/>
                </a:solidFill>
              </a:rPr>
              <a:t>(</a:t>
            </a:r>
            <a:r>
              <a:rPr lang="tr-TR" sz="1600" dirty="0" err="1" smtClean="0">
                <a:solidFill>
                  <a:srgbClr val="00B050"/>
                </a:solidFill>
              </a:rPr>
              <a:t>sallellahu</a:t>
            </a:r>
            <a:r>
              <a:rPr lang="tr-TR" sz="1600" dirty="0" smtClean="0">
                <a:solidFill>
                  <a:srgbClr val="00B050"/>
                </a:solidFill>
              </a:rPr>
              <a:t> aleyhi </a:t>
            </a:r>
            <a:r>
              <a:rPr lang="tr-TR" sz="1600" dirty="0" err="1" smtClean="0">
                <a:solidFill>
                  <a:srgbClr val="00B050"/>
                </a:solidFill>
              </a:rPr>
              <a:t>vesellem</a:t>
            </a:r>
            <a:r>
              <a:rPr lang="tr-TR" sz="1600" dirty="0" smtClean="0">
                <a:solidFill>
                  <a:srgbClr val="00B050"/>
                </a:solidFill>
              </a:rPr>
              <a:t>)</a:t>
            </a:r>
            <a:r>
              <a:rPr lang="tr-TR" sz="1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r-T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onun ashabıdır.</a:t>
            </a:r>
            <a:endParaRPr lang="tr-TR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3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4572000" y="1"/>
            <a:ext cx="4572000" cy="6834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Efendimiz Buyuruyor Ki: </a:t>
            </a:r>
          </a:p>
          <a:p>
            <a:pPr marL="274320" indent="-274320" algn="ctr">
              <a:defRPr/>
            </a:pPr>
            <a:r>
              <a:rPr lang="tr-TR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«Allah, </a:t>
            </a:r>
          </a:p>
          <a:p>
            <a:pPr marL="274320" indent="-274320" algn="ctr">
              <a:defRPr/>
            </a:pPr>
            <a:r>
              <a:rPr lang="tr-TR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Bana Gençlerin Yardımını Lütfetti»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4572000" cy="68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060848"/>
            <a:ext cx="2673487" cy="4057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Dikdörtgen"/>
          <p:cNvSpPr/>
          <p:nvPr/>
        </p:nvSpPr>
        <p:spPr>
          <a:xfrm>
            <a:off x="35496" y="1169368"/>
            <a:ext cx="655272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000" dirty="0">
                <a:solidFill>
                  <a:schemeClr val="tx1"/>
                </a:solidFill>
              </a:rPr>
              <a:t>Büyük zorluklarla karşılaşmasına rağmen ilim öğrenme isteğinden asla vazgeçmez. </a:t>
            </a:r>
            <a:endParaRPr lang="tr-TR" sz="2000" dirty="0" smtClean="0">
              <a:solidFill>
                <a:schemeClr val="tx1"/>
              </a:solidFill>
            </a:endParaRPr>
          </a:p>
          <a:p>
            <a:pPr algn="just"/>
            <a:r>
              <a:rPr lang="tr-TR" sz="2000" dirty="0" smtClean="0">
                <a:solidFill>
                  <a:schemeClr val="tx1"/>
                </a:solidFill>
              </a:rPr>
              <a:t>Rivayet </a:t>
            </a:r>
            <a:r>
              <a:rPr lang="tr-TR" sz="2000" dirty="0">
                <a:solidFill>
                  <a:schemeClr val="tx1"/>
                </a:solidFill>
              </a:rPr>
              <a:t>odur ki, </a:t>
            </a:r>
            <a:r>
              <a:rPr lang="tr-TR" sz="2000" dirty="0" smtClean="0">
                <a:solidFill>
                  <a:schemeClr val="tx1"/>
                </a:solidFill>
              </a:rPr>
              <a:t>bir </a:t>
            </a:r>
            <a:r>
              <a:rPr lang="tr-TR" sz="2000" dirty="0">
                <a:solidFill>
                  <a:schemeClr val="tx1"/>
                </a:solidFill>
              </a:rPr>
              <a:t>Ramazan günü ikindi vakti camide müezzin Kur’an okurken kendinden geçer ve samimi bir lisanla </a:t>
            </a:r>
            <a:endParaRPr lang="tr-TR" sz="2000" dirty="0" smtClean="0">
              <a:solidFill>
                <a:schemeClr val="tx1"/>
              </a:solidFill>
            </a:endParaRPr>
          </a:p>
          <a:p>
            <a:pPr algn="just"/>
            <a:r>
              <a:rPr lang="tr-TR" sz="2800" b="1" u="sng" dirty="0" smtClean="0">
                <a:solidFill>
                  <a:srgbClr val="FF0000"/>
                </a:solidFill>
              </a:rPr>
              <a:t>“</a:t>
            </a:r>
            <a:r>
              <a:rPr lang="tr-TR" sz="2800" b="1" u="sng" dirty="0">
                <a:solidFill>
                  <a:srgbClr val="FF0000"/>
                </a:solidFill>
              </a:rPr>
              <a:t>Ya Rabbi” der “Senin bu kitabının lisanını anlamayı bana nasip eyle, ben de ölünceye kadar senin kitabının </a:t>
            </a:r>
            <a:r>
              <a:rPr lang="tr-TR" sz="2800" b="1" u="sng" dirty="0" err="1">
                <a:solidFill>
                  <a:srgbClr val="FF0000"/>
                </a:solidFill>
              </a:rPr>
              <a:t>dellalı</a:t>
            </a:r>
            <a:r>
              <a:rPr lang="tr-TR" sz="2800" b="1" u="sng" dirty="0">
                <a:solidFill>
                  <a:srgbClr val="FF0000"/>
                </a:solidFill>
              </a:rPr>
              <a:t> (ilan edicisi) olayım”.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251520" y="1052736"/>
            <a:ext cx="8784976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tr-T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Yaşında İman eden Hz. Ali</a:t>
            </a:r>
          </a:p>
          <a:p>
            <a:pPr>
              <a:defRPr/>
            </a:pPr>
            <a:r>
              <a:rPr lang="tr-T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Yaşında Anne Babasını Din Uğruna Bırakan Enes B. </a:t>
            </a:r>
            <a:r>
              <a:rPr lang="tr-T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Malik</a:t>
            </a:r>
          </a:p>
          <a:p>
            <a:pPr algn="ctr"/>
            <a:r>
              <a:rPr lang="tr-TR" sz="2400" b="1" dirty="0" smtClean="0">
                <a:solidFill>
                  <a:srgbClr val="FF0000"/>
                </a:solidFill>
              </a:rPr>
              <a:t>12 Yaşında </a:t>
            </a:r>
            <a:r>
              <a:rPr lang="tr-T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Efendimizin Tercümanı, Kuranın Muhafızı </a:t>
            </a:r>
            <a:r>
              <a:rPr lang="tr-TR" sz="2400" b="1" dirty="0" err="1" smtClean="0">
                <a:solidFill>
                  <a:srgbClr val="FF0000"/>
                </a:solidFill>
              </a:rPr>
              <a:t>Zeyd</a:t>
            </a:r>
            <a:r>
              <a:rPr lang="tr-TR" sz="2400" b="1" dirty="0" smtClean="0">
                <a:solidFill>
                  <a:srgbClr val="FF0000"/>
                </a:solidFill>
              </a:rPr>
              <a:t> Bin Sabit, </a:t>
            </a:r>
          </a:p>
          <a:p>
            <a:pPr>
              <a:defRPr/>
            </a:pPr>
            <a:r>
              <a:rPr lang="tr-TR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tr-TR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Yaşında Peygamberin «Yardımcım» Dediği Zübeyir B. </a:t>
            </a:r>
            <a:r>
              <a:rPr lang="tr-TR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Avvam</a:t>
            </a:r>
            <a:endParaRPr lang="tr-TR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Yaşında Şan, Şöhret Ve Serveti Terk eden </a:t>
            </a:r>
            <a:r>
              <a:rPr lang="tr-TR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Musab</a:t>
            </a:r>
            <a:r>
              <a:rPr lang="tr-T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tr-TR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Umeyr</a:t>
            </a:r>
            <a:endParaRPr lang="tr-TR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Yaşında Talha B. Ubeydullah</a:t>
            </a:r>
          </a:p>
          <a:p>
            <a:pPr>
              <a:defRPr/>
            </a:pPr>
            <a:r>
              <a:rPr lang="tr-T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Yaşında Sad B. </a:t>
            </a:r>
            <a:r>
              <a:rPr lang="tr-TR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Ebi</a:t>
            </a:r>
            <a:r>
              <a:rPr lang="tr-T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Vakkas</a:t>
            </a:r>
            <a:endParaRPr lang="tr-TR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Yaşında «</a:t>
            </a:r>
            <a:r>
              <a:rPr lang="tr-TR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Darul</a:t>
            </a:r>
            <a:r>
              <a:rPr lang="tr-T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Erkam</a:t>
            </a:r>
            <a:r>
              <a:rPr lang="tr-T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Olan </a:t>
            </a:r>
            <a:r>
              <a:rPr lang="tr-TR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İbn</a:t>
            </a:r>
            <a:r>
              <a:rPr lang="tr-T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Erkam</a:t>
            </a:r>
            <a:endParaRPr lang="tr-TR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Yaşında «İmanıyla İbrahim yürekli» Olan </a:t>
            </a:r>
            <a:r>
              <a:rPr lang="tr-TR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Muaz</a:t>
            </a:r>
            <a:r>
              <a:rPr lang="tr-T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Cebel</a:t>
            </a:r>
            <a:endParaRPr lang="tr-TR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Yaşında «Ordu Komutanı» </a:t>
            </a:r>
            <a:r>
              <a:rPr lang="tr-TR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Üsame</a:t>
            </a:r>
            <a:r>
              <a:rPr lang="tr-TR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tr-TR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Zeyd</a:t>
            </a:r>
            <a:endParaRPr lang="tr-TR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 “</a:t>
            </a:r>
            <a:r>
              <a:rPr lang="tr-T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ÖRNEK </a:t>
            </a:r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BİR NESLİN TEMSİLCİSİSİN”</a:t>
            </a:r>
            <a:endParaRPr lang="tr-T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1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z muhammed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"/>
          <a:stretch/>
        </p:blipFill>
        <p:spPr bwMode="auto">
          <a:xfrm>
            <a:off x="0" y="1029147"/>
            <a:ext cx="9144000" cy="58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1412776"/>
            <a:ext cx="9144000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“Köklerim mazidedir, yepyenidir geleceğim</a:t>
            </a:r>
            <a:r>
              <a:rPr lang="tr-TR" sz="3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tr-TR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Hamza gibi, Ömer gibi, Ali gibi biriyim</a:t>
            </a:r>
          </a:p>
          <a:p>
            <a:pPr algn="ctr"/>
            <a:r>
              <a:rPr lang="tr-TR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Geliyorum sevinin ben, ben İmam Hatipliyim</a:t>
            </a:r>
            <a:r>
              <a:rPr lang="tr-TR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”</a:t>
            </a:r>
            <a:endParaRPr lang="tr-TR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188640"/>
            <a:ext cx="8820472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</a:rPr>
              <a:t>SEN “</a:t>
            </a:r>
            <a:r>
              <a:rPr lang="tr-TR" sz="4000" b="1" dirty="0">
                <a:solidFill>
                  <a:schemeClr val="tx1"/>
                </a:solidFill>
              </a:rPr>
              <a:t>ÖRNEK </a:t>
            </a:r>
            <a:r>
              <a:rPr lang="tr-TR" sz="4000" b="1" dirty="0" smtClean="0">
                <a:solidFill>
                  <a:schemeClr val="tx1"/>
                </a:solidFill>
              </a:rPr>
              <a:t>BİR NESLİN TEMSİLCİSİSİN”</a:t>
            </a:r>
            <a:endParaRPr lang="tr-T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600" dirty="0" smtClean="0">
                <a:solidFill>
                  <a:schemeClr val="tx1"/>
                </a:solidFill>
              </a:rPr>
              <a:t>Efendimizin Tercümanı, Kuranın Muhafızı</a:t>
            </a:r>
          </a:p>
          <a:p>
            <a:r>
              <a:rPr lang="tr-T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Zeyd</a:t>
            </a:r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 Sabit, 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</a:rPr>
              <a:t>611 yılında doğdu</a:t>
            </a:r>
            <a:r>
              <a:rPr lang="tr-TR" sz="1600" dirty="0">
                <a:solidFill>
                  <a:schemeClr val="tx1"/>
                </a:solidFill>
              </a:rPr>
              <a:t>. 6 yaşlarında iken babadan yetim kaldı. Annesi tarafından büyütüldü. </a:t>
            </a:r>
            <a:endParaRPr lang="tr-TR" sz="1600" dirty="0" smtClean="0">
              <a:solidFill>
                <a:schemeClr val="tx1"/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</a:rPr>
              <a:t>9 yaşında Esad B. </a:t>
            </a:r>
            <a:r>
              <a:rPr lang="tr-TR" sz="1600" dirty="0" err="1" smtClean="0">
                <a:solidFill>
                  <a:schemeClr val="tx1"/>
                </a:solidFill>
              </a:rPr>
              <a:t>Zürare’nin</a:t>
            </a:r>
            <a:r>
              <a:rPr lang="tr-TR" sz="1600" dirty="0" smtClean="0">
                <a:solidFill>
                  <a:schemeClr val="tx1"/>
                </a:solidFill>
              </a:rPr>
              <a:t> yanında Müslüman oldu.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</a:rPr>
              <a:t>10 yaşında </a:t>
            </a:r>
            <a:r>
              <a:rPr lang="tr-TR" sz="1600" dirty="0" err="1" smtClean="0">
                <a:solidFill>
                  <a:schemeClr val="tx1"/>
                </a:solidFill>
              </a:rPr>
              <a:t>Musab</a:t>
            </a:r>
            <a:r>
              <a:rPr lang="tr-TR" sz="1600" dirty="0" smtClean="0">
                <a:solidFill>
                  <a:schemeClr val="tx1"/>
                </a:solidFill>
              </a:rPr>
              <a:t> B. </a:t>
            </a:r>
            <a:r>
              <a:rPr lang="tr-TR" sz="1600" dirty="0" err="1" smtClean="0">
                <a:solidFill>
                  <a:schemeClr val="tx1"/>
                </a:solidFill>
              </a:rPr>
              <a:t>Umeyr’in</a:t>
            </a:r>
            <a:r>
              <a:rPr lang="tr-TR" sz="1600" dirty="0" smtClean="0">
                <a:solidFill>
                  <a:schemeClr val="tx1"/>
                </a:solidFill>
              </a:rPr>
              <a:t> gölgesi gibi olur.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chemeClr val="tx1"/>
                </a:solidFill>
              </a:rPr>
              <a:t>11 yaşında hicret sonrası Efendimizle tanıştı.</a:t>
            </a:r>
            <a:r>
              <a:rPr lang="tr-TR" sz="1600" b="1" dirty="0">
                <a:solidFill>
                  <a:schemeClr val="tx1"/>
                </a:solidFill>
              </a:rPr>
              <a:t> </a:t>
            </a:r>
            <a:r>
              <a:rPr lang="tr-TR" sz="1600" b="1" dirty="0" err="1">
                <a:solidFill>
                  <a:schemeClr val="tx1"/>
                </a:solidFill>
              </a:rPr>
              <a:t>Zeyd</a:t>
            </a:r>
            <a:r>
              <a:rPr lang="tr-TR" sz="1600" b="1" dirty="0">
                <a:solidFill>
                  <a:schemeClr val="tx1"/>
                </a:solidFill>
              </a:rPr>
              <a:t> bin </a:t>
            </a:r>
            <a:r>
              <a:rPr lang="tr-TR" sz="1600" b="1" dirty="0" err="1">
                <a:solidFill>
                  <a:schemeClr val="tx1"/>
                </a:solidFill>
              </a:rPr>
              <a:t>Sâbit</a:t>
            </a:r>
            <a:r>
              <a:rPr lang="tr-TR" sz="1600" dirty="0">
                <a:solidFill>
                  <a:schemeClr val="tx1"/>
                </a:solidFill>
              </a:rPr>
              <a:t> -</a:t>
            </a:r>
            <a:r>
              <a:rPr lang="tr-TR" sz="1600" dirty="0" err="1">
                <a:solidFill>
                  <a:schemeClr val="tx1"/>
                </a:solidFill>
              </a:rPr>
              <a:t>radıyallâhu</a:t>
            </a:r>
            <a:r>
              <a:rPr lang="tr-TR" sz="1600" dirty="0">
                <a:solidFill>
                  <a:schemeClr val="tx1"/>
                </a:solidFill>
              </a:rPr>
              <a:t> </a:t>
            </a:r>
            <a:r>
              <a:rPr lang="tr-TR" sz="1600" dirty="0" err="1">
                <a:solidFill>
                  <a:schemeClr val="tx1"/>
                </a:solidFill>
              </a:rPr>
              <a:t>anh</a:t>
            </a:r>
            <a:r>
              <a:rPr lang="tr-TR" sz="1600" dirty="0">
                <a:solidFill>
                  <a:schemeClr val="tx1"/>
                </a:solidFill>
              </a:rPr>
              <a:t>- Kendisi şöyle anlatır: “</a:t>
            </a:r>
            <a:r>
              <a:rPr lang="tr-TR" sz="1600" dirty="0" err="1">
                <a:solidFill>
                  <a:schemeClr val="tx1"/>
                </a:solidFill>
              </a:rPr>
              <a:t>Rasûlullah</a:t>
            </a:r>
            <a:r>
              <a:rPr lang="tr-TR" sz="1600" dirty="0">
                <a:solidFill>
                  <a:schemeClr val="tx1"/>
                </a:solidFill>
              </a:rPr>
              <a:t> -</a:t>
            </a:r>
            <a:r>
              <a:rPr lang="tr-TR" sz="1600" dirty="0" err="1">
                <a:solidFill>
                  <a:schemeClr val="tx1"/>
                </a:solidFill>
              </a:rPr>
              <a:t>sallâllâhu</a:t>
            </a:r>
            <a:r>
              <a:rPr lang="tr-TR" sz="1600" dirty="0">
                <a:solidFill>
                  <a:schemeClr val="tx1"/>
                </a:solidFill>
              </a:rPr>
              <a:t> aleyhi ve </a:t>
            </a:r>
            <a:r>
              <a:rPr lang="tr-TR" sz="1600" dirty="0" err="1">
                <a:solidFill>
                  <a:schemeClr val="tx1"/>
                </a:solidFill>
              </a:rPr>
              <a:t>sellem</a:t>
            </a:r>
            <a:r>
              <a:rPr lang="tr-TR" sz="1600" dirty="0">
                <a:solidFill>
                  <a:schemeClr val="tx1"/>
                </a:solidFill>
              </a:rPr>
              <a:t>- </a:t>
            </a:r>
            <a:r>
              <a:rPr lang="tr-TR" sz="1600" dirty="0" err="1">
                <a:solidFill>
                  <a:schemeClr val="tx1"/>
                </a:solidFill>
              </a:rPr>
              <a:t>Medîne’ye</a:t>
            </a:r>
            <a:r>
              <a:rPr lang="tr-TR" sz="1600" dirty="0">
                <a:solidFill>
                  <a:schemeClr val="tx1"/>
                </a:solidFill>
              </a:rPr>
              <a:t> geldiğinde beni </a:t>
            </a:r>
            <a:r>
              <a:rPr lang="tr-TR" sz="1600" dirty="0" err="1">
                <a:solidFill>
                  <a:schemeClr val="tx1"/>
                </a:solidFill>
              </a:rPr>
              <a:t>huzûruna</a:t>
            </a:r>
            <a:r>
              <a:rPr lang="tr-TR" sz="1600" dirty="0">
                <a:solidFill>
                  <a:schemeClr val="tx1"/>
                </a:solidFill>
              </a:rPr>
              <a:t> götürdüler. Efendimiz beni sevdi ve beğendi. Oradakiler: «–</a:t>
            </a:r>
            <a:r>
              <a:rPr lang="tr-TR" sz="1600" b="1" dirty="0" err="1">
                <a:solidFill>
                  <a:srgbClr val="FF0000"/>
                </a:solidFill>
              </a:rPr>
              <a:t>Yâ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  <a:r>
              <a:rPr lang="tr-TR" sz="1600" b="1" dirty="0" err="1">
                <a:solidFill>
                  <a:srgbClr val="FF0000"/>
                </a:solidFill>
              </a:rPr>
              <a:t>Rasûlâllah</a:t>
            </a:r>
            <a:r>
              <a:rPr lang="tr-TR" sz="1600" b="1" dirty="0">
                <a:solidFill>
                  <a:srgbClr val="FF0000"/>
                </a:solidFill>
              </a:rPr>
              <a:t>! Bu, </a:t>
            </a:r>
            <a:r>
              <a:rPr lang="tr-TR" sz="1600" b="1" dirty="0" err="1">
                <a:solidFill>
                  <a:srgbClr val="FF0000"/>
                </a:solidFill>
              </a:rPr>
              <a:t>Neccâroğulları’ndan</a:t>
            </a:r>
            <a:r>
              <a:rPr lang="tr-TR" sz="1600" b="1" dirty="0">
                <a:solidFill>
                  <a:srgbClr val="FF0000"/>
                </a:solidFill>
              </a:rPr>
              <a:t> bir gençtir. </a:t>
            </a:r>
            <a:r>
              <a:rPr lang="tr-TR" sz="1600" b="1" dirty="0" err="1">
                <a:solidFill>
                  <a:srgbClr val="FF0000"/>
                </a:solidFill>
              </a:rPr>
              <a:t>Allâh’ın</a:t>
            </a:r>
            <a:r>
              <a:rPr lang="tr-TR" sz="1600" b="1" dirty="0">
                <a:solidFill>
                  <a:srgbClr val="FF0000"/>
                </a:solidFill>
              </a:rPr>
              <a:t> Sana </a:t>
            </a:r>
            <a:r>
              <a:rPr lang="tr-TR" sz="1600" b="1" dirty="0" err="1">
                <a:solidFill>
                  <a:srgbClr val="FF0000"/>
                </a:solidFill>
              </a:rPr>
              <a:t>inzâl</a:t>
            </a:r>
            <a:r>
              <a:rPr lang="tr-TR" sz="1600" b="1" dirty="0">
                <a:solidFill>
                  <a:srgbClr val="FF0000"/>
                </a:solidFill>
              </a:rPr>
              <a:t> buyurduğu </a:t>
            </a:r>
            <a:r>
              <a:rPr lang="tr-TR" sz="1600" b="1" dirty="0" err="1">
                <a:solidFill>
                  <a:srgbClr val="FF0000"/>
                </a:solidFill>
              </a:rPr>
              <a:t>sûrelerden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  <a:r>
              <a:rPr lang="tr-TR" sz="1600" b="1" dirty="0" smtClean="0">
                <a:solidFill>
                  <a:srgbClr val="FF0000"/>
                </a:solidFill>
              </a:rPr>
              <a:t>17 tanesini </a:t>
            </a:r>
            <a:r>
              <a:rPr lang="tr-TR" sz="1600" b="1" dirty="0">
                <a:solidFill>
                  <a:srgbClr val="FF0000"/>
                </a:solidFill>
              </a:rPr>
              <a:t>ezbere biliyor!» dediler. Bu durum Peygamber </a:t>
            </a:r>
            <a:r>
              <a:rPr lang="tr-TR" sz="1600" b="1" dirty="0" err="1">
                <a:solidFill>
                  <a:srgbClr val="FF0000"/>
                </a:solidFill>
              </a:rPr>
              <a:t>Efendimiz’in</a:t>
            </a:r>
            <a:r>
              <a:rPr lang="tr-TR" sz="1600" b="1" dirty="0">
                <a:solidFill>
                  <a:srgbClr val="FF0000"/>
                </a:solidFill>
              </a:rPr>
              <a:t> çok hoşuna gitti…” </a:t>
            </a:r>
            <a:r>
              <a:rPr lang="tr-TR" sz="1600" dirty="0">
                <a:solidFill>
                  <a:schemeClr val="tx1"/>
                </a:solidFill>
              </a:rPr>
              <a:t>(</a:t>
            </a:r>
            <a:r>
              <a:rPr lang="tr-TR" sz="1600" dirty="0" err="1">
                <a:solidFill>
                  <a:schemeClr val="tx1"/>
                </a:solidFill>
              </a:rPr>
              <a:t>Ahmed</a:t>
            </a:r>
            <a:r>
              <a:rPr lang="tr-TR" sz="1600" dirty="0">
                <a:solidFill>
                  <a:schemeClr val="tx1"/>
                </a:solidFill>
              </a:rPr>
              <a:t>, V, 186</a:t>
            </a:r>
            <a:r>
              <a:rPr lang="tr-TR" sz="1600" dirty="0" smtClean="0">
                <a:solidFill>
                  <a:schemeClr val="tx1"/>
                </a:solidFill>
              </a:rPr>
              <a:t>) </a:t>
            </a:r>
            <a:r>
              <a:rPr lang="tr-TR" sz="1600" b="1" dirty="0" smtClean="0">
                <a:solidFill>
                  <a:schemeClr val="tx1"/>
                </a:solidFill>
              </a:rPr>
              <a:t>«O ne güzel bir delikanlıdır» </a:t>
            </a:r>
            <a:r>
              <a:rPr lang="tr-TR" sz="1600" dirty="0" smtClean="0">
                <a:solidFill>
                  <a:schemeClr val="tx1"/>
                </a:solidFill>
              </a:rPr>
              <a:t>derdi.</a:t>
            </a:r>
            <a:endParaRPr lang="tr-TR" sz="1600" dirty="0">
              <a:solidFill>
                <a:schemeClr val="tx1"/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002060"/>
                </a:solidFill>
              </a:rPr>
              <a:t>12 yaşında 15 günde Efendimizin emriyle İbranice Öğrenerek </a:t>
            </a:r>
            <a:r>
              <a:rPr lang="tr-TR" sz="1600" b="1" dirty="0" err="1" smtClean="0">
                <a:solidFill>
                  <a:srgbClr val="002060"/>
                </a:solidFill>
              </a:rPr>
              <a:t>Rasulüllahın</a:t>
            </a:r>
            <a:r>
              <a:rPr lang="tr-TR" sz="1600" b="1" dirty="0" smtClean="0">
                <a:solidFill>
                  <a:srgbClr val="002060"/>
                </a:solidFill>
              </a:rPr>
              <a:t> tercümanı oldu,</a:t>
            </a:r>
            <a:r>
              <a:rPr lang="tr-TR" sz="1600" dirty="0" smtClean="0">
                <a:solidFill>
                  <a:srgbClr val="002060"/>
                </a:solidFill>
              </a:rPr>
              <a:t> </a:t>
            </a:r>
            <a:r>
              <a:rPr lang="tr-TR" sz="1600" dirty="0" smtClean="0">
                <a:solidFill>
                  <a:schemeClr val="accent6">
                    <a:lumMod val="50000"/>
                  </a:schemeClr>
                </a:solidFill>
              </a:rPr>
              <a:t>17 günde Süryanice Öğrendi,</a:t>
            </a:r>
            <a:r>
              <a:rPr lang="tr-TR" sz="1600" dirty="0" smtClean="0">
                <a:solidFill>
                  <a:schemeClr val="tx1"/>
                </a:solidFill>
              </a:rPr>
              <a:t> daha sonra Farsça, </a:t>
            </a:r>
            <a:r>
              <a:rPr lang="tr-TR" sz="1600" dirty="0" err="1" smtClean="0">
                <a:solidFill>
                  <a:schemeClr val="tx1"/>
                </a:solidFill>
              </a:rPr>
              <a:t>Kıbtıce</a:t>
            </a:r>
            <a:r>
              <a:rPr lang="tr-TR" sz="1600" dirty="0" smtClean="0">
                <a:solidFill>
                  <a:schemeClr val="tx1"/>
                </a:solidFill>
              </a:rPr>
              <a:t>, </a:t>
            </a:r>
            <a:r>
              <a:rPr lang="tr-TR" sz="1600" dirty="0" err="1" smtClean="0">
                <a:solidFill>
                  <a:schemeClr val="tx1"/>
                </a:solidFill>
              </a:rPr>
              <a:t>Habeşçe</a:t>
            </a:r>
            <a:r>
              <a:rPr lang="tr-TR" sz="1600" dirty="0" smtClean="0">
                <a:solidFill>
                  <a:schemeClr val="tx1"/>
                </a:solidFill>
              </a:rPr>
              <a:t> öğrenerek Efendimizin mektuplarını yazdı.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7030A0"/>
                </a:solidFill>
              </a:rPr>
              <a:t>13 yaşında beline boyundan büyük kılıç takarak </a:t>
            </a:r>
            <a:r>
              <a:rPr lang="tr-TR" sz="1600" dirty="0" err="1" smtClean="0">
                <a:solidFill>
                  <a:srgbClr val="7030A0"/>
                </a:solidFill>
              </a:rPr>
              <a:t>Bedire</a:t>
            </a:r>
            <a:r>
              <a:rPr lang="tr-TR" sz="1600" dirty="0" smtClean="0">
                <a:solidFill>
                  <a:srgbClr val="7030A0"/>
                </a:solidFill>
              </a:rPr>
              <a:t> katılmak istedi. </a:t>
            </a:r>
            <a:r>
              <a:rPr lang="tr-TR" sz="1600" dirty="0" smtClean="0">
                <a:solidFill>
                  <a:schemeClr val="tx1"/>
                </a:solidFill>
              </a:rPr>
              <a:t>Ancak efendimiz katılamayacağı hususunda ikna etti. 16 yaşı Hendek savaşına katıldı. </a:t>
            </a:r>
            <a:r>
              <a:rPr lang="tr-TR" sz="1600" dirty="0" err="1" smtClean="0">
                <a:solidFill>
                  <a:schemeClr val="tx1"/>
                </a:solidFill>
              </a:rPr>
              <a:t>Tebük’te</a:t>
            </a:r>
            <a:r>
              <a:rPr lang="tr-TR" sz="1600" dirty="0" smtClean="0">
                <a:solidFill>
                  <a:schemeClr val="tx1"/>
                </a:solidFill>
              </a:rPr>
              <a:t> sancaktardı.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</a:rPr>
              <a:t>En çok vahyi yazan Vahiy katibidir. </a:t>
            </a:r>
            <a:r>
              <a:rPr lang="tr-TR" sz="1600" b="1" dirty="0" err="1" smtClean="0">
                <a:solidFill>
                  <a:srgbClr val="FF0000"/>
                </a:solidFill>
              </a:rPr>
              <a:t>Suffe</a:t>
            </a:r>
            <a:r>
              <a:rPr lang="tr-TR" sz="1600" b="1" dirty="0" smtClean="0">
                <a:solidFill>
                  <a:srgbClr val="FF0000"/>
                </a:solidFill>
              </a:rPr>
              <a:t> Öğretmenlerinden ve Alimlerinden birisidir.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b="1" dirty="0" err="1" smtClean="0">
                <a:solidFill>
                  <a:srgbClr val="002060"/>
                </a:solidFill>
              </a:rPr>
              <a:t>Feraiz</a:t>
            </a:r>
            <a:r>
              <a:rPr lang="tr-TR" sz="1600" b="1" dirty="0" smtClean="0">
                <a:solidFill>
                  <a:srgbClr val="002060"/>
                </a:solidFill>
              </a:rPr>
              <a:t> ilmi-Miras hukukunu en iyi bilen kişiydi. </a:t>
            </a:r>
            <a:r>
              <a:rPr lang="tr-TR" sz="1600" dirty="0" smtClean="0">
                <a:solidFill>
                  <a:srgbClr val="0070C0"/>
                </a:solidFill>
              </a:rPr>
              <a:t>«Ümmetim İçinde Haram ve Helali en iyi bilen </a:t>
            </a:r>
            <a:r>
              <a:rPr lang="tr-TR" sz="1600" dirty="0" err="1" smtClean="0">
                <a:solidFill>
                  <a:srgbClr val="0070C0"/>
                </a:solidFill>
              </a:rPr>
              <a:t>Muaz</a:t>
            </a:r>
            <a:r>
              <a:rPr lang="tr-TR" sz="1600" dirty="0" smtClean="0">
                <a:solidFill>
                  <a:srgbClr val="0070C0"/>
                </a:solidFill>
              </a:rPr>
              <a:t> B. Cebel, </a:t>
            </a:r>
            <a:r>
              <a:rPr lang="tr-TR" sz="1600" dirty="0" err="1" smtClean="0">
                <a:solidFill>
                  <a:srgbClr val="0070C0"/>
                </a:solidFill>
              </a:rPr>
              <a:t>Feraizi</a:t>
            </a:r>
            <a:r>
              <a:rPr lang="tr-TR" sz="1600" dirty="0" smtClean="0">
                <a:solidFill>
                  <a:srgbClr val="0070C0"/>
                </a:solidFill>
              </a:rPr>
              <a:t> en iyi bilen </a:t>
            </a:r>
            <a:r>
              <a:rPr lang="tr-TR" sz="1600" dirty="0" err="1" smtClean="0">
                <a:solidFill>
                  <a:srgbClr val="0070C0"/>
                </a:solidFill>
              </a:rPr>
              <a:t>Zeyd</a:t>
            </a:r>
            <a:r>
              <a:rPr lang="tr-TR" sz="1600" dirty="0" smtClean="0">
                <a:solidFill>
                  <a:srgbClr val="0070C0"/>
                </a:solidFill>
              </a:rPr>
              <a:t> b. Sabit’tir.»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7030A0"/>
                </a:solidFill>
              </a:rPr>
              <a:t>22 yaşında Kur’an-ı </a:t>
            </a:r>
            <a:r>
              <a:rPr lang="tr-TR" sz="1600" b="1" dirty="0" err="1" smtClean="0">
                <a:solidFill>
                  <a:srgbClr val="7030A0"/>
                </a:solidFill>
              </a:rPr>
              <a:t>kerim’in</a:t>
            </a:r>
            <a:r>
              <a:rPr lang="tr-TR" sz="1600" b="1" dirty="0" smtClean="0">
                <a:solidFill>
                  <a:srgbClr val="7030A0"/>
                </a:solidFill>
              </a:rPr>
              <a:t> </a:t>
            </a:r>
            <a:r>
              <a:rPr lang="tr-TR" sz="1600" b="1" dirty="0" err="1" smtClean="0">
                <a:solidFill>
                  <a:srgbClr val="7030A0"/>
                </a:solidFill>
              </a:rPr>
              <a:t>mushaf</a:t>
            </a:r>
            <a:r>
              <a:rPr lang="tr-TR" sz="1600" b="1" dirty="0" smtClean="0">
                <a:solidFill>
                  <a:srgbClr val="7030A0"/>
                </a:solidFill>
              </a:rPr>
              <a:t> haline getirilmesinde ve daha sonra çoğaltılmasında komisyon başkanıydı.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FF0000"/>
                </a:solidFill>
              </a:rPr>
              <a:t>Kadılık yapmış, Hz Ömer ve Osman dönemlerinde Hazineye bakmış ve yerlerine vekalet de etmiştir.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chemeClr val="tx1"/>
                </a:solidFill>
              </a:rPr>
              <a:t>92 hadis rivayet etmiş, ilimle cihadı birleştirmişti.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1"/>
                </a:solidFill>
              </a:rPr>
              <a:t>Hz. Peygamber (</a:t>
            </a:r>
            <a:r>
              <a:rPr lang="tr-TR" sz="1600" dirty="0" err="1">
                <a:solidFill>
                  <a:schemeClr val="tx1"/>
                </a:solidFill>
              </a:rPr>
              <a:t>sas</a:t>
            </a:r>
            <a:r>
              <a:rPr lang="tr-TR" sz="1600" dirty="0">
                <a:solidFill>
                  <a:schemeClr val="tx1"/>
                </a:solidFill>
              </a:rPr>
              <a:t>) vefat ettiğinde 21 yaş civarındaydı</a:t>
            </a:r>
            <a:r>
              <a:rPr lang="tr-TR" sz="1600" dirty="0" smtClean="0">
                <a:solidFill>
                  <a:schemeClr val="tx1"/>
                </a:solidFill>
              </a:rPr>
              <a:t>. </a:t>
            </a:r>
            <a:r>
              <a:rPr lang="tr-TR" sz="1600" b="1" dirty="0" smtClean="0">
                <a:solidFill>
                  <a:srgbClr val="7030A0"/>
                </a:solidFill>
              </a:rPr>
              <a:t>Halife seçimi tartışmalarına nokta koyan ve ilk biat eden kişidir.</a:t>
            </a:r>
            <a:r>
              <a:rPr lang="tr-TR" sz="1600" dirty="0" smtClean="0">
                <a:solidFill>
                  <a:schemeClr val="tx1"/>
                </a:solidFill>
              </a:rPr>
              <a:t> 54 yaşında vefat etmiştir.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sz="1600" dirty="0" err="1" smtClean="0">
                <a:solidFill>
                  <a:schemeClr val="tx1"/>
                </a:solidFill>
              </a:rPr>
              <a:t>Vafet</a:t>
            </a:r>
            <a:r>
              <a:rPr lang="tr-TR" sz="1600" dirty="0" smtClean="0">
                <a:solidFill>
                  <a:schemeClr val="tx1"/>
                </a:solidFill>
              </a:rPr>
              <a:t> ettiğinde Abdullah b. Ömer: «İlim Öldü» demiş; Ebu </a:t>
            </a:r>
            <a:r>
              <a:rPr lang="tr-TR" sz="1600" dirty="0" err="1" smtClean="0">
                <a:solidFill>
                  <a:schemeClr val="tx1"/>
                </a:solidFill>
              </a:rPr>
              <a:t>Hureyre</a:t>
            </a:r>
            <a:r>
              <a:rPr lang="tr-TR" sz="1600" dirty="0" smtClean="0">
                <a:solidFill>
                  <a:schemeClr val="tx1"/>
                </a:solidFill>
              </a:rPr>
              <a:t>: «Vallahi biz bugün ilmi gömdük toprağa» demiştir.</a:t>
            </a:r>
            <a:endParaRPr lang="tr-T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tr-T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16-20 Yaşında Şan, Şöhret Ve Serveti Terk eden </a:t>
            </a:r>
            <a:endParaRPr lang="tr-TR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tr-TR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Musab</a:t>
            </a:r>
            <a:r>
              <a:rPr lang="tr-T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tr-T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Umeyr</a:t>
            </a:r>
            <a:endParaRPr lang="tr-T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72008" y="1124744"/>
            <a:ext cx="8964488" cy="5472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0070C0"/>
                </a:solidFill>
              </a:rPr>
              <a:t>Mus’ab</a:t>
            </a:r>
            <a:r>
              <a:rPr lang="tr-TR" dirty="0" smtClean="0">
                <a:solidFill>
                  <a:srgbClr val="0070C0"/>
                </a:solidFill>
              </a:rPr>
              <a:t> </a:t>
            </a:r>
            <a:r>
              <a:rPr lang="tr-TR" dirty="0">
                <a:solidFill>
                  <a:srgbClr val="0070C0"/>
                </a:solidFill>
              </a:rPr>
              <a:t>bin </a:t>
            </a:r>
            <a:r>
              <a:rPr lang="tr-TR" dirty="0" err="1" smtClean="0">
                <a:solidFill>
                  <a:srgbClr val="0070C0"/>
                </a:solidFill>
              </a:rPr>
              <a:t>Umeyr</a:t>
            </a:r>
            <a:r>
              <a:rPr lang="tr-TR" dirty="0" smtClean="0">
                <a:solidFill>
                  <a:srgbClr val="0070C0"/>
                </a:solidFill>
              </a:rPr>
              <a:t>, Mekke'nin </a:t>
            </a:r>
            <a:r>
              <a:rPr lang="tr-TR" dirty="0">
                <a:solidFill>
                  <a:srgbClr val="0070C0"/>
                </a:solidFill>
              </a:rPr>
              <a:t>en zengin ve asil ailesine </a:t>
            </a:r>
            <a:r>
              <a:rPr lang="tr-TR" dirty="0" smtClean="0">
                <a:solidFill>
                  <a:srgbClr val="0070C0"/>
                </a:solidFill>
              </a:rPr>
              <a:t>mensup, </a:t>
            </a:r>
            <a:r>
              <a:rPr lang="tr-TR" dirty="0">
                <a:solidFill>
                  <a:srgbClr val="0070C0"/>
                </a:solidFill>
              </a:rPr>
              <a:t>refah ve bolluk içinde yetişmiş</a:t>
            </a:r>
            <a:r>
              <a:rPr lang="tr-TR" dirty="0" smtClean="0">
                <a:solidFill>
                  <a:srgbClr val="0070C0"/>
                </a:solidFill>
              </a:rPr>
              <a:t>, </a:t>
            </a:r>
            <a:r>
              <a:rPr lang="tr-TR" dirty="0">
                <a:solidFill>
                  <a:schemeClr val="tx1"/>
                </a:solidFill>
              </a:rPr>
              <a:t>Mekke’de en güzel, lüks ve gösterişli giyinen, kokular </a:t>
            </a:r>
            <a:r>
              <a:rPr lang="tr-TR" dirty="0" smtClean="0">
                <a:solidFill>
                  <a:schemeClr val="tx1"/>
                </a:solidFill>
              </a:rPr>
              <a:t>sürünen,</a:t>
            </a:r>
            <a:r>
              <a:rPr lang="tr-TR" dirty="0" smtClean="0">
                <a:solidFill>
                  <a:srgbClr val="0070C0"/>
                </a:solidFill>
              </a:rPr>
              <a:t> </a:t>
            </a:r>
            <a:r>
              <a:rPr lang="tr-TR" dirty="0">
                <a:solidFill>
                  <a:srgbClr val="0070C0"/>
                </a:solidFill>
              </a:rPr>
              <a:t>kılık kıyafetiyle, nezaketiyle ve fiziki yapısı ile herkesin beğenisini kazanmış, son derece zeki, akıllı, aynı zamanda güzel ve açık konuşmasıyla da herkesin gıpta ettiği bir gençti. </a:t>
            </a:r>
            <a:endParaRPr lang="tr-TR" dirty="0" smtClean="0">
              <a:solidFill>
                <a:srgbClr val="0070C0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0070C0"/>
                </a:solidFill>
              </a:rPr>
              <a:t>Mus'ab'ın</a:t>
            </a:r>
            <a:r>
              <a:rPr lang="tr-TR" b="1" dirty="0" smtClean="0">
                <a:solidFill>
                  <a:srgbClr val="0070C0"/>
                </a:solidFill>
              </a:rPr>
              <a:t> </a:t>
            </a:r>
            <a:r>
              <a:rPr lang="tr-TR" b="1" dirty="0">
                <a:solidFill>
                  <a:srgbClr val="0070C0"/>
                </a:solidFill>
              </a:rPr>
              <a:t>erişemediği herhangi bir dünya nimeti yoktu. </a:t>
            </a:r>
            <a:r>
              <a:rPr lang="tr-TR" dirty="0">
                <a:solidFill>
                  <a:srgbClr val="0070C0"/>
                </a:solidFill>
              </a:rPr>
              <a:t>Ancak manevi bir boşluk, ruhi bir bunalım içerisindeydi. </a:t>
            </a:r>
            <a:endParaRPr lang="tr-TR" dirty="0" smtClean="0">
              <a:solidFill>
                <a:srgbClr val="0070C0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0070C0"/>
                </a:solidFill>
              </a:rPr>
              <a:t>Erkam'ın</a:t>
            </a:r>
            <a:r>
              <a:rPr lang="tr-TR" dirty="0" smtClean="0">
                <a:solidFill>
                  <a:srgbClr val="0070C0"/>
                </a:solidFill>
              </a:rPr>
              <a:t> </a:t>
            </a:r>
            <a:r>
              <a:rPr lang="tr-TR" dirty="0">
                <a:solidFill>
                  <a:srgbClr val="0070C0"/>
                </a:solidFill>
              </a:rPr>
              <a:t>evinde bulunan </a:t>
            </a:r>
            <a:r>
              <a:rPr lang="tr-TR" dirty="0" err="1">
                <a:solidFill>
                  <a:srgbClr val="0070C0"/>
                </a:solidFill>
              </a:rPr>
              <a:t>Rasûl</a:t>
            </a:r>
            <a:r>
              <a:rPr lang="tr-TR" dirty="0">
                <a:solidFill>
                  <a:srgbClr val="0070C0"/>
                </a:solidFill>
              </a:rPr>
              <a:t>-i Ekrem'in yanına geldi ve Müslüman oldu</a:t>
            </a:r>
            <a:r>
              <a:rPr lang="tr-TR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Müslüman </a:t>
            </a:r>
            <a:r>
              <a:rPr lang="tr-TR" dirty="0">
                <a:solidFill>
                  <a:schemeClr val="tx1"/>
                </a:solidFill>
              </a:rPr>
              <a:t>olduğunu öğrenen ailesi onu yakalayıp eve hapsetti. 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Annesi </a:t>
            </a:r>
            <a:r>
              <a:rPr lang="tr-TR" dirty="0">
                <a:solidFill>
                  <a:schemeClr val="tx1"/>
                </a:solidFill>
              </a:rPr>
              <a:t>son derece itibarlı bir kadındı ve oğlunun Hz</a:t>
            </a:r>
            <a:r>
              <a:rPr lang="tr-TR" dirty="0" smtClean="0">
                <a:solidFill>
                  <a:schemeClr val="tx1"/>
                </a:solidFill>
              </a:rPr>
              <a:t>. Muhammed’in </a:t>
            </a:r>
            <a:r>
              <a:rPr lang="tr-TR" dirty="0">
                <a:solidFill>
                  <a:schemeClr val="tx1"/>
                </a:solidFill>
              </a:rPr>
              <a:t>peşine takılmasına asla rıza göstermiyordu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r>
              <a:rPr lang="tr-TR" dirty="0">
                <a:solidFill>
                  <a:schemeClr val="tx1"/>
                </a:solidFill>
              </a:rPr>
              <a:t> 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Mus’âb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bir yolunu bularak evden kaçtı ve Habeşistan’a hicret ederek annesinin elinden kurtuldu. 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Ailesi </a:t>
            </a:r>
            <a:r>
              <a:rPr lang="tr-TR" dirty="0">
                <a:solidFill>
                  <a:schemeClr val="tx1"/>
                </a:solidFill>
              </a:rPr>
              <a:t>onu bu yeni dinden vazgeçirmek için her çareye başvurmuştu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Ama </a:t>
            </a:r>
            <a:r>
              <a:rPr lang="tr-TR" dirty="0" err="1">
                <a:solidFill>
                  <a:schemeClr val="tx1"/>
                </a:solidFill>
              </a:rPr>
              <a:t>Mus'ab</a:t>
            </a:r>
            <a:r>
              <a:rPr lang="tr-TR" dirty="0">
                <a:solidFill>
                  <a:schemeClr val="tx1"/>
                </a:solidFill>
              </a:rPr>
              <a:t>, ailesini de, servetini de, Mekke'yi de </a:t>
            </a:r>
            <a:r>
              <a:rPr lang="tr-TR" dirty="0" err="1">
                <a:solidFill>
                  <a:schemeClr val="tx1"/>
                </a:solidFill>
              </a:rPr>
              <a:t>terkedip</a:t>
            </a:r>
            <a:r>
              <a:rPr lang="tr-TR" dirty="0">
                <a:solidFill>
                  <a:schemeClr val="tx1"/>
                </a:solidFill>
              </a:rPr>
              <a:t> Habeşistan'a hicret etti. 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</a:t>
            </a:r>
            <a:r>
              <a:rPr lang="tr-TR" dirty="0">
                <a:solidFill>
                  <a:schemeClr val="tx1"/>
                </a:solidFill>
              </a:rPr>
              <a:t>. Akabe </a:t>
            </a:r>
            <a:r>
              <a:rPr lang="tr-TR" dirty="0" err="1">
                <a:solidFill>
                  <a:schemeClr val="tx1"/>
                </a:solidFill>
              </a:rPr>
              <a:t>bey'atında</a:t>
            </a:r>
            <a:r>
              <a:rPr lang="tr-TR" dirty="0">
                <a:solidFill>
                  <a:schemeClr val="tx1"/>
                </a:solidFill>
              </a:rPr>
              <a:t> Medineliler, kendilerine İslamiyet'i öğretecek bir öğretmen isteyince, </a:t>
            </a:r>
            <a:r>
              <a:rPr lang="tr-TR" dirty="0" err="1">
                <a:solidFill>
                  <a:schemeClr val="tx1"/>
                </a:solidFill>
              </a:rPr>
              <a:t>Rasûlullah</a:t>
            </a:r>
            <a:r>
              <a:rPr lang="tr-TR" dirty="0">
                <a:solidFill>
                  <a:schemeClr val="tx1"/>
                </a:solidFill>
              </a:rPr>
              <a:t> derhal onu bu göreve tayin etti.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Uhud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Savaşı’nda şehit olduğu zaman, </a:t>
            </a:r>
            <a:r>
              <a:rPr lang="tr-TR" dirty="0" err="1">
                <a:solidFill>
                  <a:schemeClr val="tx1"/>
                </a:solidFill>
              </a:rPr>
              <a:t>naşının</a:t>
            </a:r>
            <a:r>
              <a:rPr lang="tr-TR" dirty="0">
                <a:solidFill>
                  <a:schemeClr val="tx1"/>
                </a:solidFill>
              </a:rPr>
              <a:t> üzerine örtülecek kısa bir gömleğinden başka bir şeyi bulunamadı. Onunla başı örtülünce ayakları açılmış, ayakları örtülünce de başı açık kalmıştır.</a:t>
            </a:r>
          </a:p>
        </p:txBody>
      </p:sp>
    </p:spTree>
    <p:extLst>
      <p:ext uri="{BB962C8B-B14F-4D97-AF65-F5344CB8AC3E}">
        <p14:creationId xmlns:p14="http://schemas.microsoft.com/office/powerpoint/2010/main" val="282953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-27384"/>
            <a:ext cx="914400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tr-TR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Putların karşısında İbrahim gibi duran </a:t>
            </a:r>
            <a:endParaRPr lang="tr-TR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tr-TR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Muaz</a:t>
            </a:r>
            <a:r>
              <a:rPr lang="tr-T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Cebel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1124744"/>
            <a:ext cx="8820472" cy="5472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605 Medine-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Hazreç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kabilesinden Beni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Udey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Kabilesindendir.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640 Ürdün Veba hastalığından Vefat-35 Yıllık Bir Hayat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17-18 yaşlarında iman etti.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Musab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Umeyr’den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İslamı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öğrendi.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Akabe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biatına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katıldı.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Muahad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anlaşmasında Abdullah b.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Mesud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Cafer B.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Ebi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Talib</a:t>
            </a:r>
            <a:r>
              <a:rPr lang="tr-T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ile kardeş oldu.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Huneyn</a:t>
            </a:r>
            <a:r>
              <a:rPr lang="tr-TR" dirty="0" smtClean="0">
                <a:solidFill>
                  <a:schemeClr val="tx1"/>
                </a:solidFill>
              </a:rPr>
              <a:t> hariç (</a:t>
            </a:r>
            <a:r>
              <a:rPr lang="tr-TR" dirty="0" err="1" smtClean="0">
                <a:solidFill>
                  <a:schemeClr val="tx1"/>
                </a:solidFill>
              </a:rPr>
              <a:t>Mekkede</a:t>
            </a:r>
            <a:r>
              <a:rPr lang="tr-TR" dirty="0" smtClean="0">
                <a:solidFill>
                  <a:schemeClr val="tx1"/>
                </a:solidFill>
              </a:rPr>
              <a:t> Öğretmen olarak kaldı) Bütün savaşlara katılmıştır.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28 yaşlarında Yemen Valisi Tayin edildi.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Bütün malını Allah yolunda harcayanlardandı. İhtiyacı olduğu halde Ömer’in gönderdiği dinarları dağıtmıştır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Helal ve Haramı en iyi bilenlerdendi.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Efendimizden birçok defa dua ve </a:t>
            </a:r>
            <a:r>
              <a:rPr lang="tr-TR" dirty="0" err="1" smtClean="0">
                <a:solidFill>
                  <a:schemeClr val="tx1"/>
                </a:solidFill>
              </a:rPr>
              <a:t>methü</a:t>
            </a:r>
            <a:r>
              <a:rPr lang="tr-TR" dirty="0" smtClean="0">
                <a:solidFill>
                  <a:schemeClr val="tx1"/>
                </a:solidFill>
              </a:rPr>
              <a:t> sena almıştır.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Alimlerin öncüsüdür. «</a:t>
            </a:r>
            <a:r>
              <a:rPr lang="tr-TR" dirty="0" err="1" smtClean="0">
                <a:solidFill>
                  <a:schemeClr val="tx1"/>
                </a:solidFill>
              </a:rPr>
              <a:t>Muaz</a:t>
            </a:r>
            <a:r>
              <a:rPr lang="tr-TR" dirty="0" smtClean="0">
                <a:solidFill>
                  <a:schemeClr val="tx1"/>
                </a:solidFill>
              </a:rPr>
              <a:t> tek başına bir ümmettir» </a:t>
            </a:r>
            <a:r>
              <a:rPr lang="ar-AE" dirty="0">
                <a:solidFill>
                  <a:schemeClr val="tx1"/>
                </a:solidFill>
              </a:rPr>
              <a:t>إنَّ مُعَاذاً كَانَ أُمَّةً وَاحِدَةً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Kuranı en iyi okuyan, öğreten, bilen ve toplayan dört kişiden birisidir.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Vefat ettiğinde ashabı kiram «</a:t>
            </a:r>
            <a:r>
              <a:rPr lang="tr-TR" dirty="0" err="1" smtClean="0">
                <a:solidFill>
                  <a:schemeClr val="tx1"/>
                </a:solidFill>
              </a:rPr>
              <a:t>İslamın</a:t>
            </a:r>
            <a:r>
              <a:rPr lang="tr-TR" dirty="0" smtClean="0">
                <a:solidFill>
                  <a:schemeClr val="tx1"/>
                </a:solidFill>
              </a:rPr>
              <a:t> Kütüphanesi Öldü» demişlerdir.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Efendimizin «Ey </a:t>
            </a:r>
            <a:r>
              <a:rPr lang="tr-TR" dirty="0" err="1" smtClean="0">
                <a:solidFill>
                  <a:schemeClr val="tx1"/>
                </a:solidFill>
              </a:rPr>
              <a:t>Muaz</a:t>
            </a:r>
            <a:r>
              <a:rPr lang="tr-TR" dirty="0" smtClean="0">
                <a:solidFill>
                  <a:schemeClr val="tx1"/>
                </a:solidFill>
              </a:rPr>
              <a:t> Vallahi ben seni çok seviyorum» dediği kişidir.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Hz. Ömer vefat edeceği zaman yerine birini bırak dediklerinde yaşasaydı </a:t>
            </a:r>
            <a:r>
              <a:rPr lang="tr-TR" dirty="0" err="1" smtClean="0">
                <a:solidFill>
                  <a:schemeClr val="tx1"/>
                </a:solidFill>
              </a:rPr>
              <a:t>Muaz</a:t>
            </a:r>
            <a:r>
              <a:rPr lang="tr-TR" dirty="0" smtClean="0">
                <a:solidFill>
                  <a:schemeClr val="tx1"/>
                </a:solidFill>
              </a:rPr>
              <a:t> B. Cebel’i bırakırdım dediği kişidir.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Takva sahibiydi, gece namazlarına devam ederdi. Efendimizin sabahları nasıl gecelediklerini sorduklarındandır.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Taun hastalığından iki kızını kaybetmiş, oğlu ölmek üzereyken nasıl hissettiğini sorması üzerine Hz. </a:t>
            </a:r>
            <a:r>
              <a:rPr lang="tr-TR" dirty="0" err="1" smtClean="0">
                <a:solidFill>
                  <a:schemeClr val="tx1"/>
                </a:solidFill>
              </a:rPr>
              <a:t>İsmailce</a:t>
            </a:r>
            <a:r>
              <a:rPr lang="tr-TR" dirty="0" smtClean="0">
                <a:solidFill>
                  <a:schemeClr val="tx1"/>
                </a:solidFill>
              </a:rPr>
              <a:t> bir cevap vermiştir. </a:t>
            </a:r>
            <a:r>
              <a:rPr lang="tr-TR" dirty="0" err="1" smtClean="0">
                <a:solidFill>
                  <a:schemeClr val="tx1"/>
                </a:solidFill>
              </a:rPr>
              <a:t>Kendiside</a:t>
            </a:r>
            <a:r>
              <a:rPr lang="tr-TR" dirty="0" smtClean="0">
                <a:solidFill>
                  <a:schemeClr val="tx1"/>
                </a:solidFill>
              </a:rPr>
              <a:t> taundan vefat etmiştir.</a:t>
            </a:r>
          </a:p>
        </p:txBody>
      </p:sp>
    </p:spTree>
    <p:extLst>
      <p:ext uri="{BB962C8B-B14F-4D97-AF65-F5344CB8AC3E}">
        <p14:creationId xmlns:p14="http://schemas.microsoft.com/office/powerpoint/2010/main" val="8506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tr-TR" sz="4000" dirty="0" smtClean="0">
                <a:solidFill>
                  <a:schemeClr val="tx1"/>
                </a:solidFill>
              </a:rPr>
              <a:t>Evini İslam’a açan genç</a:t>
            </a:r>
          </a:p>
          <a:p>
            <a:pPr algn="just" fontAlgn="base"/>
            <a:r>
              <a:rPr lang="tr-T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Erkam </a:t>
            </a: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tr-T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Ebi'l</a:t>
            </a:r>
            <a:r>
              <a:rPr lang="tr-T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-Erkam </a:t>
            </a:r>
          </a:p>
        </p:txBody>
      </p:sp>
      <p:sp>
        <p:nvSpPr>
          <p:cNvPr id="6" name="5 Dikdörtgen"/>
          <p:cNvSpPr/>
          <p:nvPr/>
        </p:nvSpPr>
        <p:spPr>
          <a:xfrm>
            <a:off x="72008" y="908720"/>
            <a:ext cx="8964488" cy="594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tx1"/>
                </a:solidFill>
              </a:rPr>
              <a:t>Mekke’nin </a:t>
            </a:r>
            <a:r>
              <a:rPr lang="tr-TR" sz="1400" dirty="0">
                <a:solidFill>
                  <a:schemeClr val="tx1"/>
                </a:solidFill>
              </a:rPr>
              <a:t>nüfuzlu ve zengin ailelerinden Benî </a:t>
            </a:r>
            <a:r>
              <a:rPr lang="tr-TR" sz="1400" dirty="0" err="1">
                <a:solidFill>
                  <a:schemeClr val="tx1"/>
                </a:solidFill>
              </a:rPr>
              <a:t>Mahzûm</a:t>
            </a:r>
            <a:r>
              <a:rPr lang="tr-TR" sz="1400" dirty="0">
                <a:solidFill>
                  <a:schemeClr val="tx1"/>
                </a:solidFill>
              </a:rPr>
              <a:t> kabilesindendir</a:t>
            </a:r>
            <a:r>
              <a:rPr lang="tr-TR" sz="1400" dirty="0" smtClean="0">
                <a:solidFill>
                  <a:schemeClr val="tx1"/>
                </a:solidFill>
              </a:rPr>
              <a:t>. (</a:t>
            </a:r>
            <a:r>
              <a:rPr lang="tr-TR" sz="1400" dirty="0" err="1" smtClean="0">
                <a:solidFill>
                  <a:schemeClr val="tx1"/>
                </a:solidFill>
              </a:rPr>
              <a:t>Velid</a:t>
            </a:r>
            <a:r>
              <a:rPr lang="tr-TR" sz="1400" dirty="0" smtClean="0">
                <a:solidFill>
                  <a:schemeClr val="tx1"/>
                </a:solidFill>
              </a:rPr>
              <a:t> b. </a:t>
            </a:r>
            <a:r>
              <a:rPr lang="tr-TR" sz="1400" dirty="0" err="1" smtClean="0">
                <a:solidFill>
                  <a:schemeClr val="tx1"/>
                </a:solidFill>
              </a:rPr>
              <a:t>Muğire</a:t>
            </a:r>
            <a:r>
              <a:rPr lang="tr-TR" sz="1400" dirty="0" smtClean="0">
                <a:solidFill>
                  <a:schemeClr val="tx1"/>
                </a:solidFill>
              </a:rPr>
              <a:t>, </a:t>
            </a:r>
            <a:r>
              <a:rPr lang="tr-TR" sz="1400" dirty="0" err="1" smtClean="0">
                <a:solidFill>
                  <a:schemeClr val="tx1"/>
                </a:solidFill>
              </a:rPr>
              <a:t>Amr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 err="1" smtClean="0">
                <a:solidFill>
                  <a:schemeClr val="tx1"/>
                </a:solidFill>
              </a:rPr>
              <a:t>İbn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 err="1" smtClean="0">
                <a:solidFill>
                  <a:schemeClr val="tx1"/>
                </a:solidFill>
              </a:rPr>
              <a:t>Hişam</a:t>
            </a:r>
            <a:r>
              <a:rPr lang="tr-TR" sz="1400" dirty="0" smtClean="0">
                <a:solidFill>
                  <a:schemeClr val="tx1"/>
                </a:solidFill>
              </a:rPr>
              <a:t> (Ebu </a:t>
            </a:r>
            <a:r>
              <a:rPr lang="tr-TR" sz="1400" dirty="0" err="1" smtClean="0">
                <a:solidFill>
                  <a:schemeClr val="tx1"/>
                </a:solidFill>
              </a:rPr>
              <a:t>Cehi</a:t>
            </a:r>
            <a:r>
              <a:rPr lang="tr-TR" sz="1400" dirty="0" smtClean="0">
                <a:solidFill>
                  <a:schemeClr val="tx1"/>
                </a:solidFill>
              </a:rPr>
              <a:t>-Çağının Firavunu) bu kabiledendir) </a:t>
            </a:r>
            <a:r>
              <a:rPr lang="tr-TR" sz="1400" dirty="0">
                <a:solidFill>
                  <a:schemeClr val="tx1"/>
                </a:solidFill>
              </a:rPr>
              <a:t>İsmi </a:t>
            </a:r>
            <a:r>
              <a:rPr lang="tr-TR" sz="1400" dirty="0" err="1">
                <a:solidFill>
                  <a:schemeClr val="tx1"/>
                </a:solidFill>
              </a:rPr>
              <a:t>Erkam</a:t>
            </a:r>
            <a:r>
              <a:rPr lang="tr-TR" sz="1400" dirty="0">
                <a:solidFill>
                  <a:schemeClr val="tx1"/>
                </a:solidFill>
              </a:rPr>
              <a:t>, künyesi </a:t>
            </a:r>
            <a:r>
              <a:rPr lang="tr-TR" sz="1400" dirty="0" err="1">
                <a:solidFill>
                  <a:schemeClr val="tx1"/>
                </a:solidFill>
              </a:rPr>
              <a:t>Ebû</a:t>
            </a:r>
            <a:r>
              <a:rPr lang="tr-TR" sz="1400" dirty="0">
                <a:solidFill>
                  <a:schemeClr val="tx1"/>
                </a:solidFill>
              </a:rPr>
              <a:t> </a:t>
            </a:r>
            <a:r>
              <a:rPr lang="tr-TR" sz="1400" dirty="0" err="1">
                <a:solidFill>
                  <a:schemeClr val="tx1"/>
                </a:solidFill>
              </a:rPr>
              <a:t>Abdullah’dır</a:t>
            </a:r>
            <a:r>
              <a:rPr lang="tr-TR" sz="1400" dirty="0">
                <a:solidFill>
                  <a:schemeClr val="tx1"/>
                </a:solidFill>
              </a:rPr>
              <a:t>. Babası </a:t>
            </a:r>
            <a:r>
              <a:rPr lang="tr-TR" sz="1400" dirty="0" err="1">
                <a:solidFill>
                  <a:schemeClr val="tx1"/>
                </a:solidFill>
              </a:rPr>
              <a:t>Abdülmenâf</a:t>
            </a:r>
            <a:r>
              <a:rPr lang="tr-TR" sz="1400" dirty="0">
                <a:solidFill>
                  <a:schemeClr val="tx1"/>
                </a:solidFill>
              </a:rPr>
              <a:t> annesi </a:t>
            </a:r>
            <a:r>
              <a:rPr lang="tr-TR" sz="1400" dirty="0" err="1">
                <a:solidFill>
                  <a:schemeClr val="tx1"/>
                </a:solidFill>
              </a:rPr>
              <a:t>Tümâdır’dır</a:t>
            </a:r>
            <a:r>
              <a:rPr lang="tr-TR" sz="1400" dirty="0">
                <a:solidFill>
                  <a:schemeClr val="tx1"/>
                </a:solidFill>
              </a:rPr>
              <a:t>. </a:t>
            </a:r>
            <a:endParaRPr lang="tr-TR" sz="1400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rgbClr val="0070C0"/>
                </a:solidFill>
              </a:rPr>
              <a:t>Henüz 17-18 yaşında İslam'a ilk giren 16. Müslümandır. 17.si eşidir.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rgbClr val="FF0000"/>
                </a:solidFill>
              </a:rPr>
              <a:t>1950 civarında ayetin nazil olduğu evin sahibidir.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tx1"/>
                </a:solidFill>
              </a:rPr>
              <a:t>Efendimizden yaklaşık 21 yaş küçüktür. 23 </a:t>
            </a:r>
            <a:r>
              <a:rPr lang="tr-TR" sz="1400" dirty="0">
                <a:solidFill>
                  <a:schemeClr val="tx1"/>
                </a:solidFill>
              </a:rPr>
              <a:t>yıl </a:t>
            </a:r>
            <a:r>
              <a:rPr lang="tr-TR" sz="1400" dirty="0" err="1" smtClean="0">
                <a:solidFill>
                  <a:schemeClr val="tx1"/>
                </a:solidFill>
              </a:rPr>
              <a:t>Resulullah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>
                <a:solidFill>
                  <a:schemeClr val="tx1"/>
                </a:solidFill>
              </a:rPr>
              <a:t>ile beraber olma şerefine nail </a:t>
            </a:r>
            <a:r>
              <a:rPr lang="tr-TR" sz="1400" dirty="0" smtClean="0">
                <a:solidFill>
                  <a:schemeClr val="tx1"/>
                </a:solidFill>
              </a:rPr>
              <a:t>oldu. 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err="1" smtClean="0">
                <a:solidFill>
                  <a:schemeClr val="tx1"/>
                </a:solidFill>
              </a:rPr>
              <a:t>Resulullah’ın</a:t>
            </a:r>
            <a:r>
              <a:rPr lang="tr-TR" sz="1400" dirty="0" smtClean="0">
                <a:solidFill>
                  <a:schemeClr val="tx1"/>
                </a:solidFill>
              </a:rPr>
              <a:t> </a:t>
            </a:r>
            <a:r>
              <a:rPr lang="tr-TR" sz="1400" dirty="0">
                <a:solidFill>
                  <a:schemeClr val="tx1"/>
                </a:solidFill>
              </a:rPr>
              <a:t>vefatından sonra tam 44 sene daha </a:t>
            </a:r>
            <a:r>
              <a:rPr lang="tr-TR" sz="1400" dirty="0" smtClean="0">
                <a:solidFill>
                  <a:schemeClr val="tx1"/>
                </a:solidFill>
              </a:rPr>
              <a:t>yaşadı, </a:t>
            </a:r>
            <a:r>
              <a:rPr lang="tr-TR" sz="1400" dirty="0">
                <a:solidFill>
                  <a:schemeClr val="tx1"/>
                </a:solidFill>
              </a:rPr>
              <a:t>dört </a:t>
            </a:r>
            <a:r>
              <a:rPr lang="tr-TR" sz="1400" dirty="0" err="1">
                <a:solidFill>
                  <a:schemeClr val="tx1"/>
                </a:solidFill>
              </a:rPr>
              <a:t>Raşid</a:t>
            </a:r>
            <a:r>
              <a:rPr lang="tr-TR" sz="1400" dirty="0">
                <a:solidFill>
                  <a:schemeClr val="tx1"/>
                </a:solidFill>
              </a:rPr>
              <a:t> halife devrini, </a:t>
            </a:r>
            <a:r>
              <a:rPr lang="tr-TR" sz="1400" dirty="0" err="1">
                <a:solidFill>
                  <a:schemeClr val="tx1"/>
                </a:solidFill>
              </a:rPr>
              <a:t>Emevi</a:t>
            </a:r>
            <a:r>
              <a:rPr lang="tr-TR" sz="1400" dirty="0">
                <a:solidFill>
                  <a:schemeClr val="tx1"/>
                </a:solidFill>
              </a:rPr>
              <a:t> devrinin bidayetini </a:t>
            </a:r>
            <a:r>
              <a:rPr lang="tr-TR" sz="1400" dirty="0" smtClean="0">
                <a:solidFill>
                  <a:schemeClr val="tx1"/>
                </a:solidFill>
              </a:rPr>
              <a:t>gördü. 83 yaşında Medine’de vefat etti. </a:t>
            </a:r>
            <a:endParaRPr lang="tr-TR" sz="1400" dirty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 6 yıl boyunca İslam'ın karargahı olacak evini İslam'ın emrine </a:t>
            </a:r>
            <a:r>
              <a:rPr lang="tr-TR" sz="1400" dirty="0" smtClean="0">
                <a:solidFill>
                  <a:schemeClr val="tx1"/>
                </a:solidFill>
              </a:rPr>
              <a:t>vermiş ve daha sonra </a:t>
            </a:r>
            <a:r>
              <a:rPr lang="tr-TR" sz="1400" dirty="0" err="1">
                <a:solidFill>
                  <a:schemeClr val="tx1"/>
                </a:solidFill>
              </a:rPr>
              <a:t>Erkam</a:t>
            </a:r>
            <a:r>
              <a:rPr lang="tr-TR" sz="1400" dirty="0">
                <a:solidFill>
                  <a:schemeClr val="tx1"/>
                </a:solidFill>
              </a:rPr>
              <a:t> (</a:t>
            </a:r>
            <a:r>
              <a:rPr lang="tr-TR" sz="1400" dirty="0" err="1">
                <a:solidFill>
                  <a:schemeClr val="tx1"/>
                </a:solidFill>
              </a:rPr>
              <a:t>r.a</a:t>
            </a:r>
            <a:r>
              <a:rPr lang="tr-TR" sz="1400" dirty="0">
                <a:solidFill>
                  <a:schemeClr val="tx1"/>
                </a:solidFill>
              </a:rPr>
              <a:t>.) </a:t>
            </a:r>
            <a:r>
              <a:rPr lang="tr-TR" sz="1400" dirty="0" smtClean="0">
                <a:solidFill>
                  <a:schemeClr val="tx1"/>
                </a:solidFill>
              </a:rPr>
              <a:t>bu </a:t>
            </a:r>
            <a:r>
              <a:rPr lang="tr-TR" sz="1400" dirty="0">
                <a:solidFill>
                  <a:schemeClr val="tx1"/>
                </a:solidFill>
              </a:rPr>
              <a:t>tarihi evi, satılmamak ve mirasçı olunmamak </a:t>
            </a:r>
            <a:r>
              <a:rPr lang="tr-TR" sz="1400" dirty="0" smtClean="0">
                <a:solidFill>
                  <a:schemeClr val="tx1"/>
                </a:solidFill>
              </a:rPr>
              <a:t>üzere </a:t>
            </a:r>
            <a:r>
              <a:rPr lang="tr-TR" sz="1400" dirty="0" err="1" smtClean="0">
                <a:solidFill>
                  <a:schemeClr val="tx1"/>
                </a:solidFill>
              </a:rPr>
              <a:t>Dârü’l-Erkam’ı</a:t>
            </a:r>
            <a:r>
              <a:rPr lang="tr-TR" sz="1400" dirty="0" smtClean="0">
                <a:solidFill>
                  <a:schemeClr val="tx1"/>
                </a:solidFill>
              </a:rPr>
              <a:t> vakfetmiştir. Burası zaman zaman </a:t>
            </a:r>
            <a:r>
              <a:rPr lang="tr-TR" sz="1400" b="1" dirty="0" smtClean="0">
                <a:solidFill>
                  <a:schemeClr val="tx1"/>
                </a:solidFill>
              </a:rPr>
              <a:t>“</a:t>
            </a:r>
            <a:r>
              <a:rPr lang="tr-TR" sz="1400" b="1" dirty="0" err="1">
                <a:solidFill>
                  <a:schemeClr val="tx1"/>
                </a:solidFill>
              </a:rPr>
              <a:t>Daru’l</a:t>
            </a:r>
            <a:r>
              <a:rPr lang="tr-TR" sz="1400" b="1" dirty="0">
                <a:solidFill>
                  <a:schemeClr val="tx1"/>
                </a:solidFill>
              </a:rPr>
              <a:t>-İslâm”</a:t>
            </a:r>
            <a:r>
              <a:rPr lang="tr-TR" sz="1400" dirty="0">
                <a:solidFill>
                  <a:schemeClr val="tx1"/>
                </a:solidFill>
              </a:rPr>
              <a:t> veya </a:t>
            </a:r>
            <a:r>
              <a:rPr lang="tr-TR" sz="1400" b="1" dirty="0">
                <a:solidFill>
                  <a:schemeClr val="tx1"/>
                </a:solidFill>
              </a:rPr>
              <a:t>“</a:t>
            </a:r>
            <a:r>
              <a:rPr lang="tr-TR" sz="1400" b="1" dirty="0" err="1">
                <a:solidFill>
                  <a:schemeClr val="tx1"/>
                </a:solidFill>
              </a:rPr>
              <a:t>Daru’l</a:t>
            </a:r>
            <a:r>
              <a:rPr lang="tr-TR" sz="1400" b="1" dirty="0">
                <a:solidFill>
                  <a:schemeClr val="tx1"/>
                </a:solidFill>
              </a:rPr>
              <a:t> </a:t>
            </a:r>
            <a:r>
              <a:rPr lang="tr-TR" sz="1400" b="1" dirty="0" err="1">
                <a:solidFill>
                  <a:schemeClr val="tx1"/>
                </a:solidFill>
              </a:rPr>
              <a:t>Erkam</a:t>
            </a:r>
            <a:r>
              <a:rPr lang="tr-TR" sz="1400" b="1" dirty="0">
                <a:solidFill>
                  <a:schemeClr val="tx1"/>
                </a:solidFill>
              </a:rPr>
              <a:t>”</a:t>
            </a:r>
            <a:r>
              <a:rPr lang="tr-TR" sz="1400" dirty="0">
                <a:solidFill>
                  <a:schemeClr val="tx1"/>
                </a:solidFill>
              </a:rPr>
              <a:t> diye </a:t>
            </a:r>
            <a:r>
              <a:rPr lang="tr-TR" sz="1400" dirty="0" smtClean="0">
                <a:solidFill>
                  <a:schemeClr val="tx1"/>
                </a:solidFill>
              </a:rPr>
              <a:t>anılmıştı</a:t>
            </a:r>
            <a:r>
              <a:rPr lang="tr-TR" sz="1400" dirty="0">
                <a:solidFill>
                  <a:schemeClr val="tx1"/>
                </a:solidFill>
              </a:rPr>
              <a:t>.</a:t>
            </a:r>
            <a:endParaRPr lang="tr-TR" sz="1400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err="1" smtClean="0">
                <a:solidFill>
                  <a:schemeClr val="tx1"/>
                </a:solidFill>
              </a:rPr>
              <a:t>Erkam</a:t>
            </a:r>
            <a:r>
              <a:rPr lang="tr-TR" sz="1400" dirty="0" smtClean="0">
                <a:solidFill>
                  <a:schemeClr val="tx1"/>
                </a:solidFill>
              </a:rPr>
              <a:t> Kâbe'nin, Safa </a:t>
            </a:r>
            <a:r>
              <a:rPr lang="tr-TR" sz="1400" dirty="0">
                <a:solidFill>
                  <a:schemeClr val="tx1"/>
                </a:solidFill>
              </a:rPr>
              <a:t>Tepesi'nin yanındaki evini Hz. Peygamber'in (sav) emrine </a:t>
            </a:r>
            <a:r>
              <a:rPr lang="tr-TR" sz="1400" dirty="0" smtClean="0">
                <a:solidFill>
                  <a:schemeClr val="tx1"/>
                </a:solidFill>
              </a:rPr>
              <a:t>verdi ve burası </a:t>
            </a:r>
            <a:r>
              <a:rPr lang="tr-TR" sz="1400" dirty="0">
                <a:solidFill>
                  <a:schemeClr val="tx1"/>
                </a:solidFill>
              </a:rPr>
              <a:t>Müslümanlar için âdeta bir karargah </a:t>
            </a:r>
            <a:r>
              <a:rPr lang="tr-TR" sz="1400" dirty="0" smtClean="0">
                <a:solidFill>
                  <a:schemeClr val="tx1"/>
                </a:solidFill>
              </a:rPr>
              <a:t>oldu. </a:t>
            </a:r>
            <a:r>
              <a:rPr lang="tr-TR" sz="1400" dirty="0" err="1" smtClean="0">
                <a:solidFill>
                  <a:schemeClr val="tx1"/>
                </a:solidFill>
              </a:rPr>
              <a:t>Erkem’ın</a:t>
            </a:r>
            <a:r>
              <a:rPr lang="tr-TR" sz="1400" dirty="0" smtClean="0">
                <a:solidFill>
                  <a:schemeClr val="tx1"/>
                </a:solidFill>
              </a:rPr>
              <a:t> bu durumu onun ne kadar </a:t>
            </a:r>
            <a:r>
              <a:rPr lang="tr-TR" sz="1400" dirty="0">
                <a:solidFill>
                  <a:schemeClr val="tx1"/>
                </a:solidFill>
              </a:rPr>
              <a:t>cesur ve fedakar bir genç olduğunu </a:t>
            </a:r>
            <a:r>
              <a:rPr lang="tr-TR" sz="1400" dirty="0" smtClean="0">
                <a:solidFill>
                  <a:schemeClr val="tx1"/>
                </a:solidFill>
              </a:rPr>
              <a:t>göstermektedir</a:t>
            </a:r>
            <a:r>
              <a:rPr lang="tr-TR" sz="1400" dirty="0">
                <a:solidFill>
                  <a:schemeClr val="tx1"/>
                </a:solidFill>
              </a:rPr>
              <a:t>.</a:t>
            </a:r>
            <a:endParaRPr lang="tr-TR" sz="1400" dirty="0" smtClean="0">
              <a:solidFill>
                <a:schemeClr val="tx1"/>
              </a:solidFill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tx1"/>
                </a:solidFill>
              </a:rPr>
              <a:t>Hz</a:t>
            </a:r>
            <a:r>
              <a:rPr lang="tr-TR" sz="1400" dirty="0">
                <a:solidFill>
                  <a:schemeClr val="tx1"/>
                </a:solidFill>
              </a:rPr>
              <a:t>. </a:t>
            </a:r>
            <a:r>
              <a:rPr lang="tr-TR" sz="1400" dirty="0" smtClean="0">
                <a:solidFill>
                  <a:schemeClr val="tx1"/>
                </a:solidFill>
              </a:rPr>
              <a:t>Peygamber, İslam </a:t>
            </a:r>
            <a:r>
              <a:rPr lang="tr-TR" sz="1400" dirty="0">
                <a:solidFill>
                  <a:schemeClr val="tx1"/>
                </a:solidFill>
              </a:rPr>
              <a:t>tarihinde "</a:t>
            </a:r>
            <a:r>
              <a:rPr lang="tr-TR" sz="1400" dirty="0" err="1">
                <a:solidFill>
                  <a:schemeClr val="tx1"/>
                </a:solidFill>
              </a:rPr>
              <a:t>Daru'l-Erkâm</a:t>
            </a:r>
            <a:r>
              <a:rPr lang="tr-TR" sz="1400" dirty="0">
                <a:solidFill>
                  <a:schemeClr val="tx1"/>
                </a:solidFill>
              </a:rPr>
              <a:t>" diye anılacak olan bu evi tebliğ faaliyeti için çok elverişli bularak merkez haline getirdi. Allah </a:t>
            </a:r>
            <a:r>
              <a:rPr lang="tr-TR" sz="1400" dirty="0" err="1">
                <a:solidFill>
                  <a:schemeClr val="tx1"/>
                </a:solidFill>
              </a:rPr>
              <a:t>Rasûlu</a:t>
            </a:r>
            <a:r>
              <a:rPr lang="tr-TR" sz="1400" dirty="0">
                <a:solidFill>
                  <a:schemeClr val="tx1"/>
                </a:solidFill>
              </a:rPr>
              <a:t>, ilk zamanlar insanları İslam'a gizlice bu evde davet eder, onlara ibadetleri burada öğretirdi. Müslümanlar, müşriklerin şerrinden korunmak için de bu evde </a:t>
            </a:r>
            <a:r>
              <a:rPr lang="tr-TR" sz="1400" dirty="0" smtClean="0">
                <a:solidFill>
                  <a:schemeClr val="tx1"/>
                </a:solidFill>
              </a:rPr>
              <a:t>gizlenirlerdi.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7030A0"/>
                </a:solidFill>
              </a:rPr>
              <a:t>O, Bedir, </a:t>
            </a:r>
            <a:r>
              <a:rPr lang="tr-TR" sz="1400" dirty="0" err="1">
                <a:solidFill>
                  <a:srgbClr val="7030A0"/>
                </a:solidFill>
              </a:rPr>
              <a:t>Uhud</a:t>
            </a:r>
            <a:r>
              <a:rPr lang="tr-TR" sz="1400" dirty="0">
                <a:solidFill>
                  <a:srgbClr val="7030A0"/>
                </a:solidFill>
              </a:rPr>
              <a:t>, Hendek başta olmak üzere bütün savaşlara katıldı. Kahramanca çarpışarak büyük fedakarlıklar gösterdi. </a:t>
            </a:r>
            <a:r>
              <a:rPr lang="tr-TR" sz="1400" dirty="0" smtClean="0">
                <a:solidFill>
                  <a:srgbClr val="7030A0"/>
                </a:solidFill>
              </a:rPr>
              <a:t> Çocukluğunda </a:t>
            </a:r>
            <a:r>
              <a:rPr lang="tr-TR" sz="1400" dirty="0">
                <a:solidFill>
                  <a:srgbClr val="7030A0"/>
                </a:solidFill>
              </a:rPr>
              <a:t>ve gençliğinde okçuluk, atıcılık, ve yazmayı öğrenmişti.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rgbClr val="FF0000"/>
                </a:solidFill>
              </a:rPr>
              <a:t>Efendimizin </a:t>
            </a:r>
            <a:r>
              <a:rPr lang="tr-TR" sz="1400" dirty="0">
                <a:solidFill>
                  <a:srgbClr val="FF0000"/>
                </a:solidFill>
              </a:rPr>
              <a:t>vahiy katipleri arasında da yer aldı.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Daha sonra zekat toplama memurluğuna tayin edildi.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O, </a:t>
            </a:r>
            <a:r>
              <a:rPr lang="tr-TR" sz="1400" dirty="0" err="1">
                <a:solidFill>
                  <a:srgbClr val="FF0000"/>
                </a:solidFill>
              </a:rPr>
              <a:t>zühd</a:t>
            </a:r>
            <a:r>
              <a:rPr lang="tr-TR" sz="1400" dirty="0">
                <a:solidFill>
                  <a:srgbClr val="FF0000"/>
                </a:solidFill>
              </a:rPr>
              <a:t> ve takvasıyla meşhurdu. İbadetten büyük zevk alırdı.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Cenaze namazını vasiyeti üzerine </a:t>
            </a:r>
            <a:r>
              <a:rPr lang="tr-TR" sz="1400" dirty="0" err="1">
                <a:solidFill>
                  <a:schemeClr val="tx1"/>
                </a:solidFill>
              </a:rPr>
              <a:t>Darul</a:t>
            </a:r>
            <a:r>
              <a:rPr lang="tr-TR" sz="1400" dirty="0">
                <a:solidFill>
                  <a:schemeClr val="tx1"/>
                </a:solidFill>
              </a:rPr>
              <a:t> </a:t>
            </a:r>
            <a:r>
              <a:rPr lang="tr-TR" sz="1400" dirty="0" err="1">
                <a:solidFill>
                  <a:schemeClr val="tx1"/>
                </a:solidFill>
              </a:rPr>
              <a:t>Erkam’da</a:t>
            </a:r>
            <a:r>
              <a:rPr lang="tr-TR" sz="1400" dirty="0">
                <a:solidFill>
                  <a:schemeClr val="tx1"/>
                </a:solidFill>
              </a:rPr>
              <a:t> yetişen ve hayatta kalan tek sahabe </a:t>
            </a:r>
            <a:r>
              <a:rPr lang="tr-TR" sz="1400" dirty="0" err="1">
                <a:solidFill>
                  <a:schemeClr val="tx1"/>
                </a:solidFill>
              </a:rPr>
              <a:t>Sa’d</a:t>
            </a:r>
            <a:r>
              <a:rPr lang="tr-TR" sz="1400" dirty="0">
                <a:solidFill>
                  <a:schemeClr val="tx1"/>
                </a:solidFill>
              </a:rPr>
              <a:t> Bin </a:t>
            </a:r>
            <a:r>
              <a:rPr lang="tr-TR" sz="1400" dirty="0" err="1">
                <a:solidFill>
                  <a:schemeClr val="tx1"/>
                </a:solidFill>
              </a:rPr>
              <a:t>Ebî</a:t>
            </a:r>
            <a:r>
              <a:rPr lang="tr-TR" sz="1400" dirty="0">
                <a:solidFill>
                  <a:schemeClr val="tx1"/>
                </a:solidFill>
              </a:rPr>
              <a:t> </a:t>
            </a:r>
            <a:r>
              <a:rPr lang="tr-TR" sz="1400" dirty="0" err="1">
                <a:solidFill>
                  <a:schemeClr val="tx1"/>
                </a:solidFill>
              </a:rPr>
              <a:t>Vakkas</a:t>
            </a:r>
            <a:r>
              <a:rPr lang="tr-TR" sz="1400" dirty="0">
                <a:solidFill>
                  <a:schemeClr val="tx1"/>
                </a:solidFill>
              </a:rPr>
              <a:t> (</a:t>
            </a:r>
            <a:r>
              <a:rPr lang="tr-TR" sz="1400" dirty="0" err="1">
                <a:solidFill>
                  <a:schemeClr val="tx1"/>
                </a:solidFill>
              </a:rPr>
              <a:t>r.a</a:t>
            </a:r>
            <a:r>
              <a:rPr lang="tr-TR" sz="1400" dirty="0">
                <a:solidFill>
                  <a:schemeClr val="tx1"/>
                </a:solidFill>
              </a:rPr>
              <a:t>.) kıldırdı. </a:t>
            </a:r>
            <a:r>
              <a:rPr lang="tr-TR" sz="1400" dirty="0" err="1">
                <a:solidFill>
                  <a:schemeClr val="tx1"/>
                </a:solidFill>
              </a:rPr>
              <a:t>Bakî</a:t>
            </a:r>
            <a:r>
              <a:rPr lang="tr-TR" sz="1400" dirty="0">
                <a:solidFill>
                  <a:schemeClr val="tx1"/>
                </a:solidFill>
              </a:rPr>
              <a:t> kabristanına defnedildi</a:t>
            </a:r>
            <a:r>
              <a:rPr lang="tr-TR" sz="1400" dirty="0" smtClean="0">
                <a:solidFill>
                  <a:schemeClr val="tx1"/>
                </a:solidFill>
              </a:rPr>
              <a:t>.</a:t>
            </a:r>
            <a:endParaRPr lang="tr-TR" sz="1400" dirty="0">
              <a:solidFill>
                <a:schemeClr val="tx1"/>
              </a:solidFill>
            </a:endParaRPr>
          </a:p>
          <a:p>
            <a:pPr algn="just" fontAlgn="base"/>
            <a:endParaRPr lang="tr-T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1867" r="3792" b="5259"/>
          <a:stretch/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15" name="14 Dikdörtgen"/>
          <p:cNvSpPr/>
          <p:nvPr/>
        </p:nvSpPr>
        <p:spPr>
          <a:xfrm>
            <a:off x="539552" y="548680"/>
            <a:ext cx="8136904" cy="5904656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1600" b="1" dirty="0">
                <a:solidFill>
                  <a:schemeClr val="tx1"/>
                </a:solidFill>
              </a:rPr>
              <a:t>Hz. Fatıma </a:t>
            </a:r>
            <a:r>
              <a:rPr lang="tr-TR" sz="1600" b="1" dirty="0" err="1">
                <a:solidFill>
                  <a:schemeClr val="tx1"/>
                </a:solidFill>
              </a:rPr>
              <a:t>Binti</a:t>
            </a:r>
            <a:r>
              <a:rPr lang="tr-TR" sz="1600" b="1" dirty="0">
                <a:solidFill>
                  <a:schemeClr val="tx1"/>
                </a:solidFill>
              </a:rPr>
              <a:t> Muhammed</a:t>
            </a:r>
            <a:endParaRPr lang="tr-TR" sz="1600" dirty="0">
              <a:solidFill>
                <a:schemeClr val="tx1"/>
              </a:solidFill>
            </a:endParaRPr>
          </a:p>
          <a:p>
            <a:pPr algn="ctr"/>
            <a:r>
              <a:rPr lang="tr-TR" sz="1600" dirty="0" smtClean="0">
                <a:solidFill>
                  <a:schemeClr val="tx1"/>
                </a:solidFill>
              </a:rPr>
              <a:t>Künye </a:t>
            </a:r>
            <a:r>
              <a:rPr lang="tr-TR" sz="1600" dirty="0">
                <a:solidFill>
                  <a:schemeClr val="tx1"/>
                </a:solidFill>
              </a:rPr>
              <a:t>ve lakabı: </a:t>
            </a:r>
            <a:r>
              <a:rPr lang="tr-TR" sz="1600" b="1" dirty="0" err="1">
                <a:solidFill>
                  <a:srgbClr val="FF0000"/>
                </a:solidFill>
              </a:rPr>
              <a:t>Ümmü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  <a:r>
              <a:rPr lang="tr-TR" sz="1600" b="1" dirty="0" err="1">
                <a:solidFill>
                  <a:srgbClr val="FF0000"/>
                </a:solidFill>
              </a:rPr>
              <a:t>Ebiha</a:t>
            </a:r>
            <a:r>
              <a:rPr lang="tr-TR" sz="1600" b="1" dirty="0">
                <a:solidFill>
                  <a:srgbClr val="FF0000"/>
                </a:solidFill>
              </a:rPr>
              <a:t>, </a:t>
            </a:r>
            <a:r>
              <a:rPr lang="tr-TR" sz="1600" b="1" dirty="0" err="1">
                <a:solidFill>
                  <a:srgbClr val="FF0000"/>
                </a:solidFill>
              </a:rPr>
              <a:t>Zehrâ</a:t>
            </a:r>
            <a:r>
              <a:rPr lang="tr-TR" sz="1600" dirty="0">
                <a:solidFill>
                  <a:schemeClr val="tx1"/>
                </a:solidFill>
              </a:rPr>
              <a:t>, </a:t>
            </a:r>
            <a:r>
              <a:rPr lang="tr-TR" sz="1600" b="1" dirty="0" err="1">
                <a:solidFill>
                  <a:srgbClr val="FF0000"/>
                </a:solidFill>
              </a:rPr>
              <a:t>Betûl</a:t>
            </a:r>
            <a:r>
              <a:rPr lang="tr-TR" sz="1600" dirty="0">
                <a:solidFill>
                  <a:schemeClr val="tx1"/>
                </a:solidFill>
              </a:rPr>
              <a:t>, </a:t>
            </a:r>
            <a:r>
              <a:rPr lang="tr-TR" sz="1600" dirty="0" err="1">
                <a:solidFill>
                  <a:schemeClr val="tx1"/>
                </a:solidFill>
              </a:rPr>
              <a:t>Razıye</a:t>
            </a:r>
            <a:r>
              <a:rPr lang="tr-TR" sz="1600" dirty="0">
                <a:solidFill>
                  <a:schemeClr val="tx1"/>
                </a:solidFill>
              </a:rPr>
              <a:t>, </a:t>
            </a:r>
            <a:r>
              <a:rPr lang="tr-TR" sz="1600" dirty="0" err="1">
                <a:solidFill>
                  <a:schemeClr val="tx1"/>
                </a:solidFill>
              </a:rPr>
              <a:t>Merzıyye</a:t>
            </a:r>
            <a:r>
              <a:rPr lang="tr-TR" sz="1600" dirty="0">
                <a:solidFill>
                  <a:schemeClr val="tx1"/>
                </a:solidFill>
              </a:rPr>
              <a:t>, Zekiye</a:t>
            </a:r>
          </a:p>
          <a:p>
            <a:pPr algn="ctr"/>
            <a:r>
              <a:rPr lang="tr-TR" dirty="0">
                <a:solidFill>
                  <a:schemeClr val="tx1"/>
                </a:solidFill>
              </a:rPr>
              <a:t>Doğum ve Ölüm yılı: 605 </a:t>
            </a:r>
            <a:r>
              <a:rPr lang="tr-TR" dirty="0" err="1">
                <a:solidFill>
                  <a:schemeClr val="tx1"/>
                </a:solidFill>
              </a:rPr>
              <a:t>cemaziyelahir</a:t>
            </a:r>
            <a:r>
              <a:rPr lang="tr-TR" dirty="0">
                <a:solidFill>
                  <a:schemeClr val="tx1"/>
                </a:solidFill>
              </a:rPr>
              <a:t> 20 Cuma, Mekke -632 ramazanın 3. günü Salı Medine – yaklaşık </a:t>
            </a:r>
            <a:r>
              <a:rPr lang="tr-TR" b="1" dirty="0">
                <a:solidFill>
                  <a:srgbClr val="FF0000"/>
                </a:solidFill>
              </a:rPr>
              <a:t>28 yıllık bir hayat</a:t>
            </a:r>
          </a:p>
          <a:p>
            <a:pPr algn="ctr"/>
            <a:r>
              <a:rPr lang="tr-TR" sz="1600" b="1" u="sng" dirty="0">
                <a:solidFill>
                  <a:srgbClr val="FF0000"/>
                </a:solidFill>
              </a:rPr>
              <a:t>Özellikleri:</a:t>
            </a:r>
          </a:p>
          <a:p>
            <a:pPr algn="ctr"/>
            <a:r>
              <a:rPr lang="tr-TR" dirty="0" smtClean="0">
                <a:solidFill>
                  <a:schemeClr val="tx1"/>
                </a:solidFill>
              </a:rPr>
              <a:t>Duru</a:t>
            </a:r>
            <a:r>
              <a:rPr lang="tr-TR" dirty="0">
                <a:solidFill>
                  <a:schemeClr val="tx1"/>
                </a:solidFill>
              </a:rPr>
              <a:t>, beyaz, güzel bir siması vardı, </a:t>
            </a:r>
            <a:r>
              <a:rPr lang="tr-TR" dirty="0">
                <a:solidFill>
                  <a:srgbClr val="FF0000"/>
                </a:solidFill>
              </a:rPr>
              <a:t>zeki bir </a:t>
            </a:r>
            <a:r>
              <a:rPr lang="tr-TR" dirty="0" smtClean="0">
                <a:solidFill>
                  <a:srgbClr val="FF0000"/>
                </a:solidFill>
              </a:rPr>
              <a:t>kadın, </a:t>
            </a:r>
            <a:r>
              <a:rPr lang="tr-TR" dirty="0">
                <a:solidFill>
                  <a:srgbClr val="FF0000"/>
                </a:solidFill>
              </a:rPr>
              <a:t>ilim </a:t>
            </a:r>
            <a:r>
              <a:rPr lang="tr-TR" dirty="0" smtClean="0">
                <a:solidFill>
                  <a:srgbClr val="FF0000"/>
                </a:solidFill>
              </a:rPr>
              <a:t>ehlinden, </a:t>
            </a:r>
            <a:r>
              <a:rPr lang="tr-TR" dirty="0">
                <a:solidFill>
                  <a:schemeClr val="tx1"/>
                </a:solidFill>
              </a:rPr>
              <a:t>ibadete düşkün ve </a:t>
            </a:r>
            <a:r>
              <a:rPr lang="tr-TR" dirty="0" smtClean="0">
                <a:solidFill>
                  <a:schemeClr val="tx1"/>
                </a:solidFill>
              </a:rPr>
              <a:t>takva, </a:t>
            </a:r>
            <a:r>
              <a:rPr lang="tr-TR" dirty="0">
                <a:solidFill>
                  <a:srgbClr val="7030A0"/>
                </a:solidFill>
              </a:rPr>
              <a:t>edep ve iffet sahibiydi, (tabutun üstünün örtülmesini ilk isteyendir</a:t>
            </a:r>
            <a:r>
              <a:rPr lang="tr-TR" dirty="0" smtClean="0">
                <a:solidFill>
                  <a:srgbClr val="7030A0"/>
                </a:solidFill>
              </a:rPr>
              <a:t>), </a:t>
            </a:r>
            <a:r>
              <a:rPr lang="tr-TR" dirty="0">
                <a:solidFill>
                  <a:schemeClr val="tx1"/>
                </a:solidFill>
              </a:rPr>
              <a:t>Doğru sözlü ve cesur bir </a:t>
            </a:r>
            <a:r>
              <a:rPr lang="tr-TR" dirty="0" smtClean="0">
                <a:solidFill>
                  <a:schemeClr val="tx1"/>
                </a:solidFill>
              </a:rPr>
              <a:t>kızdı, efendimizin </a:t>
            </a:r>
            <a:r>
              <a:rPr lang="tr-TR" dirty="0">
                <a:solidFill>
                  <a:schemeClr val="tx1"/>
                </a:solidFill>
              </a:rPr>
              <a:t>soyu onunla devam ediyor. </a:t>
            </a:r>
            <a:r>
              <a:rPr lang="tr-TR" dirty="0" smtClean="0">
                <a:solidFill>
                  <a:schemeClr val="tx1"/>
                </a:solidFill>
              </a:rPr>
              <a:t> 18 </a:t>
            </a:r>
            <a:r>
              <a:rPr lang="tr-TR" dirty="0">
                <a:solidFill>
                  <a:schemeClr val="tx1"/>
                </a:solidFill>
              </a:rPr>
              <a:t>hadis rivayet </a:t>
            </a:r>
            <a:r>
              <a:rPr lang="tr-TR" dirty="0" err="1" smtClean="0">
                <a:solidFill>
                  <a:schemeClr val="tx1"/>
                </a:solidFill>
              </a:rPr>
              <a:t>etmişt</a:t>
            </a:r>
            <a:r>
              <a:rPr lang="tr-TR" dirty="0" smtClean="0">
                <a:solidFill>
                  <a:schemeClr val="tx1"/>
                </a:solidFill>
              </a:rPr>
              <a:t>, </a:t>
            </a:r>
            <a:r>
              <a:rPr lang="tr-TR" b="1" dirty="0" smtClean="0">
                <a:solidFill>
                  <a:srgbClr val="00B050"/>
                </a:solidFill>
              </a:rPr>
              <a:t>cennet </a:t>
            </a:r>
            <a:r>
              <a:rPr lang="tr-TR" b="1" dirty="0">
                <a:solidFill>
                  <a:srgbClr val="00B050"/>
                </a:solidFill>
              </a:rPr>
              <a:t>kadınlarının </a:t>
            </a:r>
            <a:r>
              <a:rPr lang="tr-TR" b="1" dirty="0" smtClean="0">
                <a:solidFill>
                  <a:srgbClr val="00B050"/>
                </a:solidFill>
              </a:rPr>
              <a:t>üstünlerinden ve </a:t>
            </a:r>
            <a:r>
              <a:rPr lang="tr-TR" dirty="0">
                <a:solidFill>
                  <a:schemeClr val="tx1"/>
                </a:solidFill>
              </a:rPr>
              <a:t>efendimizin en yakın sırdaşıdır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Konuşma </a:t>
            </a:r>
            <a:r>
              <a:rPr lang="tr-TR" dirty="0">
                <a:solidFill>
                  <a:schemeClr val="tx1"/>
                </a:solidFill>
              </a:rPr>
              <a:t>ve sohbetinde Hz. Peygamber’e en çok benzeyen kişidir. </a:t>
            </a:r>
          </a:p>
          <a:p>
            <a:pPr algn="ctr"/>
            <a:endParaRPr lang="tr-TR" sz="1200" dirty="0">
              <a:solidFill>
                <a:schemeClr val="tx1"/>
              </a:solidFill>
            </a:endParaRPr>
          </a:p>
          <a:p>
            <a:pPr algn="ctr"/>
            <a:r>
              <a:rPr lang="tr-TR" sz="2400" i="1" dirty="0" smtClean="0">
                <a:solidFill>
                  <a:srgbClr val="FF0000"/>
                </a:solidFill>
              </a:rPr>
              <a:t>“</a:t>
            </a:r>
            <a:r>
              <a:rPr lang="tr-TR" sz="2400" b="1" dirty="0" smtClean="0">
                <a:solidFill>
                  <a:srgbClr val="FF0000"/>
                </a:solidFill>
              </a:rPr>
              <a:t>Kızım Fâtıma, geçmiş, gelecek, bütün kadınlardan üstündür. </a:t>
            </a:r>
          </a:p>
          <a:p>
            <a:pPr algn="ctr"/>
            <a:r>
              <a:rPr lang="tr-TR" sz="2000" b="1" dirty="0" smtClean="0">
                <a:solidFill>
                  <a:srgbClr val="FF0000"/>
                </a:solidFill>
              </a:rPr>
              <a:t>O, </a:t>
            </a:r>
            <a:r>
              <a:rPr lang="tr-TR" sz="2000" b="1" dirty="0" err="1" smtClean="0">
                <a:solidFill>
                  <a:srgbClr val="FF0000"/>
                </a:solidFill>
              </a:rPr>
              <a:t>vücûdumun</a:t>
            </a:r>
            <a:r>
              <a:rPr lang="tr-TR" sz="2000" b="1" dirty="0" smtClean="0">
                <a:solidFill>
                  <a:srgbClr val="FF0000"/>
                </a:solidFill>
              </a:rPr>
              <a:t> bir parçası, gözümün </a:t>
            </a:r>
            <a:r>
              <a:rPr lang="tr-TR" sz="2000" b="1" dirty="0" err="1" smtClean="0">
                <a:solidFill>
                  <a:srgbClr val="FF0000"/>
                </a:solidFill>
              </a:rPr>
              <a:t>nûru</a:t>
            </a:r>
            <a:r>
              <a:rPr lang="tr-TR" sz="2000" b="1" dirty="0" smtClean="0">
                <a:solidFill>
                  <a:srgbClr val="FF0000"/>
                </a:solidFill>
              </a:rPr>
              <a:t> ve kalbimin meyvesidir</a:t>
            </a:r>
            <a:r>
              <a:rPr lang="tr-TR" sz="2000" i="1" dirty="0" smtClean="0">
                <a:solidFill>
                  <a:srgbClr val="FF0000"/>
                </a:solidFill>
              </a:rPr>
              <a:t>.”</a:t>
            </a:r>
            <a:endParaRPr lang="tr-TR" sz="2000" dirty="0" smtClean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7030A0"/>
                </a:solidFill>
              </a:rPr>
              <a:t>Hz. Peygamber’in Fatıma yanına geldiğinde yerinden kalkıp Fâtıma’ya doğru giderek ona hoş geldin dediği, kendi yerine oturttuğu,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002060"/>
                </a:solidFill>
              </a:rPr>
              <a:t>her yolculuğa çıktığında en son Hz. Fâtıma ile görüştüğü, döndüğünde de, önce mescitte iki </a:t>
            </a:r>
            <a:r>
              <a:rPr lang="tr-TR" sz="1600" dirty="0" err="1" smtClean="0">
                <a:solidFill>
                  <a:srgbClr val="002060"/>
                </a:solidFill>
              </a:rPr>
              <a:t>rek’ât</a:t>
            </a:r>
            <a:r>
              <a:rPr lang="tr-TR" sz="1600" dirty="0" smtClean="0">
                <a:solidFill>
                  <a:srgbClr val="002060"/>
                </a:solidFill>
              </a:rPr>
              <a:t> namaz kılıp sonra, Hz. Fâtıma’yı görmeye gittiğini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accent6">
                    <a:lumMod val="50000"/>
                  </a:schemeClr>
                </a:solidFill>
              </a:rPr>
              <a:t>Efendimiz damadını ve kızını evliliklerinin ilk altı ayında devamlı sabah namazına çıkarken kapılarının önünde durup:</a:t>
            </a:r>
            <a:r>
              <a:rPr lang="tr-TR" sz="16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tr-TR" sz="1600" b="1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tr-TR" sz="1600" b="1" dirty="0">
                <a:solidFill>
                  <a:schemeClr val="accent6">
                    <a:lumMod val="50000"/>
                  </a:schemeClr>
                </a:solidFill>
              </a:rPr>
              <a:t>Ey Muhammed’in ev halkı! Haydi Namaza!”</a:t>
            </a:r>
            <a:r>
              <a:rPr lang="tr-TR" sz="1600" dirty="0">
                <a:solidFill>
                  <a:schemeClr val="accent6">
                    <a:lumMod val="50000"/>
                  </a:schemeClr>
                </a:solidFill>
              </a:rPr>
              <a:t> diye </a:t>
            </a:r>
            <a:r>
              <a:rPr lang="tr-TR" sz="1600" dirty="0" smtClean="0">
                <a:solidFill>
                  <a:schemeClr val="accent6">
                    <a:lumMod val="50000"/>
                  </a:schemeClr>
                </a:solidFill>
              </a:rPr>
              <a:t>çağırdığını unutmayalım.</a:t>
            </a:r>
            <a:endParaRPr lang="tr-TR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741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BİZE DÜŞEN KİŞİLİK VE ŞAHSİYETLİ OLMAKTIR</a:t>
            </a:r>
            <a:endParaRPr lang="tr-T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7504" y="836712"/>
            <a:ext cx="1835696" cy="315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kdörtgen 2"/>
          <p:cNvSpPr/>
          <p:nvPr/>
        </p:nvSpPr>
        <p:spPr>
          <a:xfrm rot="16200000">
            <a:off x="-706571" y="4631148"/>
            <a:ext cx="3140320" cy="136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KİŞİLİK</a:t>
            </a:r>
            <a:endParaRPr lang="tr-TR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331640" y="836712"/>
            <a:ext cx="1835696" cy="315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tr-TR" sz="2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kdörtgen 7"/>
          <p:cNvSpPr/>
          <p:nvPr/>
        </p:nvSpPr>
        <p:spPr>
          <a:xfrm rot="16200000">
            <a:off x="827584" y="5166193"/>
            <a:ext cx="2808311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TECRÜBE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880320" y="836712"/>
            <a:ext cx="1835696" cy="315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tr-TR" sz="2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kdörtgen 9"/>
          <p:cNvSpPr/>
          <p:nvPr/>
        </p:nvSpPr>
        <p:spPr>
          <a:xfrm rot="16200000">
            <a:off x="2376264" y="5166193"/>
            <a:ext cx="2808311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YETENEK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427984" y="836712"/>
            <a:ext cx="1835696" cy="315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tr-TR" sz="2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kdörtgen 11"/>
          <p:cNvSpPr/>
          <p:nvPr/>
        </p:nvSpPr>
        <p:spPr>
          <a:xfrm rot="16200000">
            <a:off x="3923928" y="5166193"/>
            <a:ext cx="2808311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DİSİPLİN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5941168" y="836712"/>
            <a:ext cx="1835696" cy="315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tr-TR" sz="2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Dikdörtgen 13"/>
          <p:cNvSpPr/>
          <p:nvPr/>
        </p:nvSpPr>
        <p:spPr>
          <a:xfrm rot="16200000">
            <a:off x="5437112" y="5166193"/>
            <a:ext cx="2808311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SEVGİ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7488832" y="836712"/>
            <a:ext cx="1835696" cy="315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tr-TR" sz="2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Dikdörtgen 15"/>
          <p:cNvSpPr/>
          <p:nvPr/>
        </p:nvSpPr>
        <p:spPr>
          <a:xfrm rot="16200000">
            <a:off x="6984776" y="5166193"/>
            <a:ext cx="2808311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SAYGI</a:t>
            </a:r>
            <a:endParaRPr lang="tr-T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9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274320" algn="ctr">
              <a:defRPr/>
            </a:pP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…KURAN’IN İSTEDİĞİ İNSAN YETİŞTİRMEK? </a:t>
            </a:r>
          </a:p>
        </p:txBody>
      </p:sp>
      <p:sp>
        <p:nvSpPr>
          <p:cNvPr id="6" name="5 Dikdörtgen"/>
          <p:cNvSpPr/>
          <p:nvPr/>
        </p:nvSpPr>
        <p:spPr>
          <a:xfrm>
            <a:off x="4535996" y="1412776"/>
            <a:ext cx="4716524" cy="5445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ALLAH’A BAĞLI… 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PEYGAMBERİNİ SEVEN …</a:t>
            </a: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KUR’AN’A SIMSIKI BAĞLI…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İYİ BİR EĞİTİM ALMIŞ…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İBADETLERİNİ YERİNE GETİREN…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AİLE BAĞLARI KUVVETLİ…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BÜYÜKLERİNE SAYGI GÖSTEREN…</a:t>
            </a: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KÜÇÜKLERİNE MERHAMETLİ OLAN…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AHLAKIYLA ÖRNEK…</a:t>
            </a:r>
            <a:endParaRPr lang="tr-TR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SÖZÜ VE ÖZÜ DOĞRU…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DÜRÜST VE ADİL…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İFFET VE HAYA SAHİBİ…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GÜNAHLARDAN UZAK DURAN…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BAŞKA HAKLARINA RİAYET EDEN…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İYİLİK SEVER…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HELAL GIDAYLA BÜYÜYEN…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MİLLİ/MANEVİ DEĞERLERİNE BAĞLI…</a:t>
            </a:r>
          </a:p>
          <a:p>
            <a:pPr marL="274320" indent="-274320">
              <a:defRPr/>
            </a:pPr>
            <a:r>
              <a:rPr lang="tr-T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BİR İNSAN? </a:t>
            </a:r>
          </a:p>
          <a:p>
            <a:pPr marL="274320" indent="-274320">
              <a:defRPr/>
            </a:pPr>
            <a:endParaRPr lang="tr-TR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4" name="5 Dikdörtgen"/>
          <p:cNvSpPr/>
          <p:nvPr/>
        </p:nvSpPr>
        <p:spPr>
          <a:xfrm>
            <a:off x="0" y="1124744"/>
            <a:ext cx="3923928" cy="5733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ALKOLİK Mİ? 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KUMARBAZ MI?</a:t>
            </a: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ESRARKEŞ Mİ?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İSYANKAR MI? 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KATİL RUHLU MU?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HAİN Mİ? 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HIRSIZ, ARSIZ, NAMUSSUZ MU?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HARAMZADE Mİ?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ŞÖHRET PEŞİNDE Mİ?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TELEVİZYON KOLİK Mİ?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AİLE BAĞLARI KOPMUŞ MU?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ALLAH’INI, PEYGAMBERİNİ, KİTABINI TANIMAYAN BİR GENÇLİK Mİ? 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KÖTÜ ARKADAŞ ÇEVRESİNE SAHİP Mİ?</a:t>
            </a:r>
          </a:p>
          <a:p>
            <a:pPr marL="274320" indent="-274320" algn="r">
              <a:defRPr/>
            </a:pPr>
            <a:r>
              <a:rPr lang="tr-T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OYUN VE EĞLENCE PEŞİNDE Mİ?</a:t>
            </a:r>
          </a:p>
          <a:p>
            <a:pPr marL="274320" indent="-274320" algn="r">
              <a:defRPr/>
            </a:pPr>
            <a:r>
              <a:rPr lang="tr-T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BİR İNSAN? </a:t>
            </a:r>
          </a:p>
        </p:txBody>
      </p:sp>
      <p:sp>
        <p:nvSpPr>
          <p:cNvPr id="7" name="4 Dikdörtgen"/>
          <p:cNvSpPr/>
          <p:nvPr/>
        </p:nvSpPr>
        <p:spPr>
          <a:xfrm rot="16200000">
            <a:off x="1291445" y="3685219"/>
            <a:ext cx="5832647" cy="5676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274320" algn="ctr">
              <a:defRPr/>
            </a:pPr>
            <a:r>
              <a:rPr lang="tr-T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HANGİSİNİ İSTYORSUN</a:t>
            </a:r>
          </a:p>
        </p:txBody>
      </p:sp>
    </p:spTree>
    <p:extLst>
      <p:ext uri="{BB962C8B-B14F-4D97-AF65-F5344CB8AC3E}">
        <p14:creationId xmlns:p14="http://schemas.microsoft.com/office/powerpoint/2010/main" val="11210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" grpId="1"/>
      <p:bldP spid="7" grpId="0" animBg="1"/>
      <p:bldP spid="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İlgili res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992"/>
            <a:ext cx="9144000" cy="5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107504" y="1412776"/>
            <a:ext cx="8964488" cy="5184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SENAT4" pitchFamily="2" charset="-78"/>
                <a:cs typeface="HASENAT4" pitchFamily="2" charset="-78"/>
              </a:rPr>
              <a:t>وَشَاوِرْهُمْ فِى الْاَمْرِ فَاِذَا عَزَمْتَ فَتَوَكَّلْ عَلَى اللّٰهِ اِنَّ اللّٰهَ يُحِبُّ الْمُتَوَكِّلٖينَ </a:t>
            </a:r>
          </a:p>
          <a:p>
            <a:pPr algn="ctr"/>
            <a:r>
              <a:rPr lang="tr-TR" sz="2400" dirty="0" smtClean="0">
                <a:solidFill>
                  <a:schemeClr val="bg1"/>
                </a:solidFill>
              </a:rPr>
              <a:t>“…</a:t>
            </a:r>
            <a:r>
              <a:rPr lang="tr-TR" sz="2800" dirty="0" smtClean="0">
                <a:solidFill>
                  <a:schemeClr val="bg1"/>
                </a:solidFill>
              </a:rPr>
              <a:t>iş hakkında onlara danış. </a:t>
            </a:r>
          </a:p>
          <a:p>
            <a:pPr algn="ctr"/>
            <a:r>
              <a:rPr lang="tr-TR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Kararını verdiğin zaman da artık Allah'a dayanıp güven. </a:t>
            </a:r>
          </a:p>
          <a:p>
            <a:pPr algn="ctr"/>
            <a:r>
              <a:rPr lang="tr-TR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Çünkü Allah, kendisine dayanıp güvenenleri sever.</a:t>
            </a:r>
            <a:r>
              <a:rPr lang="tr-TR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”</a:t>
            </a:r>
          </a:p>
          <a:p>
            <a:pPr algn="ctr"/>
            <a:r>
              <a:rPr lang="tr-TR" sz="1600" dirty="0" smtClean="0">
                <a:solidFill>
                  <a:schemeClr val="bg1"/>
                </a:solidFill>
              </a:rPr>
              <a:t>(Âli </a:t>
            </a:r>
            <a:r>
              <a:rPr lang="tr-TR" sz="1600" dirty="0" err="1" smtClean="0">
                <a:solidFill>
                  <a:schemeClr val="bg1"/>
                </a:solidFill>
              </a:rPr>
              <a:t>Imrân</a:t>
            </a:r>
            <a:r>
              <a:rPr lang="tr-TR" sz="1600" dirty="0" smtClean="0">
                <a:solidFill>
                  <a:schemeClr val="bg1"/>
                </a:solidFill>
              </a:rPr>
              <a:t> 159) </a:t>
            </a:r>
          </a:p>
          <a:p>
            <a:pPr algn="ctr"/>
            <a:endParaRPr lang="tr-TR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Karar verdin ve SEN Artık İmam Hatip Neslinden birisisin</a:t>
            </a:r>
          </a:p>
          <a:p>
            <a:pPr algn="ctr"/>
            <a:r>
              <a:rPr lang="tr-T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 ONA BUNA DEĞİL ALLAH’A KULSUN.</a:t>
            </a:r>
            <a:endParaRPr lang="tr-T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8820472" cy="1097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 “ALLAH’ GÜVEN”</a:t>
            </a:r>
            <a:endParaRPr lang="tr-TR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7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169368"/>
            <a:ext cx="8712968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Çok akıllı, ciddi, samimi,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schemeClr val="tx1"/>
                </a:solidFill>
              </a:rPr>
              <a:t>Adâb</a:t>
            </a:r>
            <a:r>
              <a:rPr lang="tr-TR" sz="2000" dirty="0" smtClean="0">
                <a:solidFill>
                  <a:schemeClr val="tx1"/>
                </a:solidFill>
              </a:rPr>
              <a:t>-ı muaşeret kurallarını önemseyen,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Asla kibirlilik emaresi göstermeyen,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Her şeyden önce mesleğini tutkuyla icra eden,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Mesleki konularda yetkin,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Çevresindekilerle daima iyi geçinmeye özen gösteren,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Yenilikler karşısında açık kapılı biri olarak temayüz eden,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tx1"/>
                </a:solidFill>
              </a:rPr>
              <a:t>Talebelerine adlarıyla hitap etme, onları koruma ve kollama, </a:t>
            </a:r>
            <a:endParaRPr lang="tr-TR" sz="20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n-NO" sz="2000" dirty="0" smtClean="0">
                <a:solidFill>
                  <a:schemeClr val="tx1"/>
                </a:solidFill>
              </a:rPr>
              <a:t>Hatta yeri gelince onlardan</a:t>
            </a:r>
            <a:r>
              <a:rPr lang="tr-TR" sz="2000" dirty="0" smtClean="0">
                <a:solidFill>
                  <a:schemeClr val="tx1"/>
                </a:solidFill>
              </a:rPr>
              <a:t> özür dileme,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/>
                </a:solidFill>
              </a:rPr>
              <a:t>Mezuniyetlerinden sonra da onlarla iletişimini devam ettirme gibi </a:t>
            </a:r>
          </a:p>
          <a:p>
            <a:pPr algn="just"/>
            <a:r>
              <a:rPr lang="tr-TR" sz="2000" dirty="0" smtClean="0">
                <a:solidFill>
                  <a:schemeClr val="tx1"/>
                </a:solidFill>
              </a:rPr>
              <a:t>davranışlarıyla </a:t>
            </a:r>
            <a:r>
              <a:rPr lang="tr-TR" sz="2000" dirty="0">
                <a:solidFill>
                  <a:schemeClr val="tx1"/>
                </a:solidFill>
              </a:rPr>
              <a:t>bir eğitimcide olması gereken hasletleri fazlasıyla taşıyan biri </a:t>
            </a:r>
            <a:r>
              <a:rPr lang="tr-TR" sz="2000" dirty="0" smtClean="0">
                <a:solidFill>
                  <a:schemeClr val="tx1"/>
                </a:solidFill>
              </a:rPr>
              <a:t>olarak hatırlanmıştır</a:t>
            </a:r>
            <a:r>
              <a:rPr lang="tr-TR" sz="2000" dirty="0">
                <a:solidFill>
                  <a:schemeClr val="tx1"/>
                </a:solidFill>
              </a:rPr>
              <a:t>. Bu vasıflarıyla o özellikle </a:t>
            </a:r>
            <a:r>
              <a:rPr lang="tr-TR" sz="2000" b="1" dirty="0">
                <a:solidFill>
                  <a:srgbClr val="FF0000"/>
                </a:solidFill>
              </a:rPr>
              <a:t>İmam Hatip Okulları mensuplarının </a:t>
            </a:r>
            <a:r>
              <a:rPr lang="tr-TR" sz="2000" b="1" dirty="0" smtClean="0">
                <a:solidFill>
                  <a:srgbClr val="FF0000"/>
                </a:solidFill>
              </a:rPr>
              <a:t>efsanevi önderlerinden </a:t>
            </a:r>
            <a:r>
              <a:rPr lang="tr-TR" sz="2000" b="1" dirty="0">
                <a:solidFill>
                  <a:srgbClr val="FF0000"/>
                </a:solidFill>
              </a:rPr>
              <a:t>biri </a:t>
            </a:r>
            <a:r>
              <a:rPr lang="tr-TR" sz="2000" dirty="0">
                <a:solidFill>
                  <a:schemeClr val="tx1"/>
                </a:solidFill>
              </a:rPr>
              <a:t>olmuştur</a:t>
            </a:r>
            <a:r>
              <a:rPr lang="tr-TR" sz="2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tr-TR" sz="2000" dirty="0">
                <a:solidFill>
                  <a:schemeClr val="tx1"/>
                </a:solidFill>
              </a:rPr>
              <a:t>"Celal Hoca" olarak anılan Ökten'in </a:t>
            </a:r>
            <a:r>
              <a:rPr lang="tr-TR" sz="2000" b="1" dirty="0">
                <a:solidFill>
                  <a:srgbClr val="FF0000"/>
                </a:solidFill>
              </a:rPr>
              <a:t>muallimliği kutsal bir meslek olarak gördüğü, daima dersine hazırlanarak girdiği, </a:t>
            </a:r>
            <a:r>
              <a:rPr lang="tr-TR" sz="2000" dirty="0">
                <a:solidFill>
                  <a:schemeClr val="tx1"/>
                </a:solidFill>
              </a:rPr>
              <a:t>konunun iyi anlaşılması için elindeki bütün imkânları seferber ettiği aktarılmaktadır</a:t>
            </a:r>
            <a:r>
              <a:rPr lang="tr-TR" sz="2000" dirty="0" smtClean="0">
                <a:solidFill>
                  <a:schemeClr val="tx1"/>
                </a:solidFill>
              </a:rPr>
              <a:t>.</a:t>
            </a:r>
            <a:endParaRPr lang="tr-TR" sz="2000" dirty="0"/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laleler png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31" y="1268760"/>
            <a:ext cx="4024253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323528" y="1268760"/>
            <a:ext cx="8352928" cy="5184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000" b="1" dirty="0" smtClean="0">
                <a:solidFill>
                  <a:schemeClr val="tx1"/>
                </a:solidFill>
              </a:rPr>
              <a:t>Öyle bir hayat yaşa ki, </a:t>
            </a:r>
          </a:p>
          <a:p>
            <a:pPr algn="just"/>
            <a:r>
              <a:rPr lang="tr-TR" sz="4000" b="1" dirty="0" smtClean="0">
                <a:solidFill>
                  <a:srgbClr val="FF0000"/>
                </a:solidFill>
              </a:rPr>
              <a:t>Allah’ın seni yarattığına değsin…</a:t>
            </a:r>
          </a:p>
          <a:p>
            <a:pPr algn="just"/>
            <a:r>
              <a:rPr lang="tr-TR" sz="4000" b="1" dirty="0" smtClean="0">
                <a:solidFill>
                  <a:schemeClr val="tx1"/>
                </a:solidFill>
              </a:rPr>
              <a:t>Öyle bir insan ol ki, İnsanlar</a:t>
            </a:r>
          </a:p>
          <a:p>
            <a:pPr algn="just"/>
            <a:r>
              <a:rPr lang="tr-TR" sz="4000" b="1" dirty="0" smtClean="0">
                <a:solidFill>
                  <a:srgbClr val="FF0000"/>
                </a:solidFill>
              </a:rPr>
              <a:t>Allah’ın mükemmelliğini </a:t>
            </a:r>
            <a:r>
              <a:rPr lang="tr-TR" sz="4000" b="1" dirty="0" smtClean="0">
                <a:solidFill>
                  <a:srgbClr val="00B050"/>
                </a:solidFill>
              </a:rPr>
              <a:t>senin; </a:t>
            </a:r>
          </a:p>
          <a:p>
            <a:pPr marL="742950" indent="-742950" algn="just">
              <a:buFont typeface="Wingdings" pitchFamily="2" charset="2"/>
              <a:buChar char="q"/>
            </a:pPr>
            <a:r>
              <a:rPr lang="tr-TR" sz="4000" b="1" dirty="0" smtClean="0">
                <a:solidFill>
                  <a:srgbClr val="00B050"/>
                </a:solidFill>
              </a:rPr>
              <a:t>Ahlakında, </a:t>
            </a:r>
          </a:p>
          <a:p>
            <a:pPr marL="742950" indent="-742950" algn="just">
              <a:buFont typeface="Wingdings" pitchFamily="2" charset="2"/>
              <a:buChar char="q"/>
            </a:pPr>
            <a:r>
              <a:rPr lang="tr-TR" sz="4000" b="1" dirty="0" smtClean="0">
                <a:solidFill>
                  <a:srgbClr val="0070C0"/>
                </a:solidFill>
              </a:rPr>
              <a:t>Mertliğinde, </a:t>
            </a:r>
          </a:p>
          <a:p>
            <a:pPr marL="742950" indent="-742950" algn="just">
              <a:buFont typeface="Wingdings" pitchFamily="2" charset="2"/>
              <a:buChar char="q"/>
            </a:pPr>
            <a:r>
              <a:rPr lang="tr-TR" sz="4000" b="1" dirty="0" smtClean="0">
                <a:solidFill>
                  <a:srgbClr val="7030A0"/>
                </a:solidFill>
              </a:rPr>
              <a:t>Cömertliğinde</a:t>
            </a:r>
            <a:r>
              <a:rPr lang="tr-TR" sz="4000" b="1" dirty="0" smtClean="0">
                <a:solidFill>
                  <a:schemeClr val="tx1"/>
                </a:solidFill>
              </a:rPr>
              <a:t>, </a:t>
            </a:r>
          </a:p>
          <a:p>
            <a:pPr marL="742950" indent="-742950" algn="just">
              <a:buFont typeface="Wingdings" pitchFamily="2" charset="2"/>
              <a:buChar char="q"/>
            </a:pPr>
            <a:r>
              <a:rPr lang="tr-TR" sz="4000" b="1" dirty="0" smtClean="0">
                <a:solidFill>
                  <a:srgbClr val="002060"/>
                </a:solidFill>
              </a:rPr>
              <a:t>İbadetlerinde</a:t>
            </a:r>
            <a:r>
              <a:rPr lang="tr-TR" sz="4000" b="1" dirty="0" smtClean="0">
                <a:solidFill>
                  <a:schemeClr val="tx1"/>
                </a:solidFill>
              </a:rPr>
              <a:t> ve </a:t>
            </a:r>
          </a:p>
          <a:p>
            <a:pPr marL="742950" indent="-742950" algn="just">
              <a:buFont typeface="Wingdings" pitchFamily="2" charset="2"/>
              <a:buChar char="q"/>
            </a:pPr>
            <a:r>
              <a:rPr lang="tr-TR" sz="4000" b="1" dirty="0" smtClean="0">
                <a:solidFill>
                  <a:srgbClr val="C00000"/>
                </a:solidFill>
              </a:rPr>
              <a:t>İnancında</a:t>
            </a:r>
            <a:r>
              <a:rPr lang="tr-TR" sz="4000" b="1" dirty="0" smtClean="0">
                <a:solidFill>
                  <a:schemeClr val="tx1"/>
                </a:solidFill>
              </a:rPr>
              <a:t> görsünler</a:t>
            </a:r>
            <a:endParaRPr lang="tr-TR" sz="4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8244408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7200" b="1" dirty="0" smtClean="0">
                <a:solidFill>
                  <a:schemeClr val="tx1"/>
                </a:solidFill>
              </a:rPr>
              <a:t>İmam Hatiplim SEN</a:t>
            </a:r>
            <a:endParaRPr lang="tr-TR" sz="7200" b="1" dirty="0">
              <a:solidFill>
                <a:schemeClr val="tx1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827584" y="504056"/>
            <a:ext cx="6057056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1052736"/>
            <a:ext cx="9144000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ar-SA" sz="5400" dirty="0" smtClean="0">
                <a:solidFill>
                  <a:schemeClr val="tx1"/>
                </a:solidFill>
                <a:latin typeface="HASENAT" pitchFamily="2" charset="-78"/>
                <a:cs typeface="HASENAT" pitchFamily="2" charset="-78"/>
              </a:rPr>
              <a:t>مَنْ كَانَ يُرٖيدُ الْعِزَّةَ فَلِلّٰهِ الْعِزَّةُ جَمٖيعًا </a:t>
            </a:r>
            <a:endParaRPr lang="tr-TR" sz="5400" dirty="0" smtClean="0">
              <a:solidFill>
                <a:schemeClr val="tx1"/>
              </a:solidFill>
              <a:latin typeface="HASENAT" pitchFamily="2" charset="-78"/>
              <a:cs typeface="HASENAT" pitchFamily="2" charset="-78"/>
            </a:endParaRPr>
          </a:p>
          <a:p>
            <a:pPr algn="ctr"/>
            <a:r>
              <a:rPr lang="tr-TR" sz="4400" dirty="0" smtClean="0">
                <a:solidFill>
                  <a:schemeClr val="tx1"/>
                </a:solidFill>
              </a:rPr>
              <a:t>“</a:t>
            </a:r>
            <a:r>
              <a:rPr lang="tr-TR" sz="4400" b="1" dirty="0" smtClean="0">
                <a:solidFill>
                  <a:srgbClr val="FF0000"/>
                </a:solidFill>
              </a:rPr>
              <a:t>Kim izzet ve şeref istiyorsa, </a:t>
            </a:r>
            <a:r>
              <a:rPr lang="tr-TR" sz="4400" b="1" dirty="0" smtClean="0">
                <a:solidFill>
                  <a:srgbClr val="002060"/>
                </a:solidFill>
              </a:rPr>
              <a:t>bilsin ki, </a:t>
            </a:r>
            <a:r>
              <a:rPr lang="tr-TR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izzet ve şerefin hepsi Allah'ındır</a:t>
            </a:r>
            <a:r>
              <a:rPr lang="tr-TR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tr-TR" sz="4400" dirty="0" smtClean="0">
                <a:solidFill>
                  <a:schemeClr val="tx1"/>
                </a:solidFill>
              </a:rPr>
              <a:t>” </a:t>
            </a:r>
          </a:p>
          <a:p>
            <a:pPr algn="ctr"/>
            <a:r>
              <a:rPr lang="tr-TR" sz="2000" dirty="0" smtClean="0">
                <a:solidFill>
                  <a:schemeClr val="tx1"/>
                </a:solidFill>
              </a:rPr>
              <a:t>(</a:t>
            </a:r>
            <a:r>
              <a:rPr lang="tr-TR" sz="2000" dirty="0" err="1" smtClean="0">
                <a:solidFill>
                  <a:schemeClr val="tx1"/>
                </a:solidFill>
              </a:rPr>
              <a:t>Fatır</a:t>
            </a:r>
            <a:r>
              <a:rPr lang="tr-TR" sz="2000" dirty="0" smtClean="0">
                <a:solidFill>
                  <a:schemeClr val="tx1"/>
                </a:solidFill>
              </a:rPr>
              <a:t> 10)</a:t>
            </a:r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1AFC5-446D-4DDF-AFDE-BBFB7834D34D}" type="slidenum">
              <a:rPr lang="tr-TR" smtClean="0"/>
              <a:pPr/>
              <a:t>51</a:t>
            </a:fld>
            <a:endParaRPr lang="tr-TR"/>
          </a:p>
        </p:txBody>
      </p:sp>
      <p:sp>
        <p:nvSpPr>
          <p:cNvPr id="7" name="3 Dikdörtgen"/>
          <p:cNvSpPr/>
          <p:nvPr/>
        </p:nvSpPr>
        <p:spPr>
          <a:xfrm rot="5400000">
            <a:off x="4045632" y="-4045632"/>
            <a:ext cx="10527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tr-TR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İZZET VE ŞEREFİMİZ</a:t>
            </a:r>
          </a:p>
        </p:txBody>
      </p:sp>
    </p:spTree>
    <p:extLst>
      <p:ext uri="{BB962C8B-B14F-4D97-AF65-F5344CB8AC3E}">
        <p14:creationId xmlns:p14="http://schemas.microsoft.com/office/powerpoint/2010/main" val="10351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DAVAMIZ İSLAM</a:t>
            </a:r>
            <a:endParaRPr lang="tr-TR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0" y="1484784"/>
            <a:ext cx="9144000" cy="4968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</a:rPr>
              <a:t>Bizler; </a:t>
            </a:r>
          </a:p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“Hakla </a:t>
            </a:r>
            <a:r>
              <a:rPr lang="tr-TR" sz="4000" b="1" dirty="0">
                <a:solidFill>
                  <a:srgbClr val="FF0000"/>
                </a:solidFill>
              </a:rPr>
              <a:t>batılın</a:t>
            </a:r>
            <a:r>
              <a:rPr lang="tr-TR" sz="4000" b="1" dirty="0" smtClean="0">
                <a:solidFill>
                  <a:srgbClr val="FF0000"/>
                </a:solidFill>
              </a:rPr>
              <a:t>, imanla </a:t>
            </a:r>
            <a:r>
              <a:rPr lang="tr-TR" sz="4000" b="1" dirty="0">
                <a:solidFill>
                  <a:srgbClr val="FF0000"/>
                </a:solidFill>
              </a:rPr>
              <a:t>küfrün, </a:t>
            </a:r>
            <a:r>
              <a:rPr lang="tr-TR" sz="4000" b="1" dirty="0" smtClean="0">
                <a:solidFill>
                  <a:srgbClr val="FF0000"/>
                </a:solidFill>
              </a:rPr>
              <a:t>iyiyle kötünün, adaletle zulmün savaşında tarafı Allah olanlarız.”</a:t>
            </a:r>
          </a:p>
          <a:p>
            <a:pPr algn="ctr"/>
            <a:r>
              <a:rPr lang="tr-TR" sz="4000" b="1" dirty="0" smtClean="0">
                <a:solidFill>
                  <a:schemeClr val="tx1"/>
                </a:solidFill>
              </a:rPr>
              <a:t>Bizler; </a:t>
            </a:r>
          </a:p>
          <a:p>
            <a:pPr algn="ctr"/>
            <a:r>
              <a:rPr lang="tr-TR" sz="4000" b="1" dirty="0" smtClean="0">
                <a:solidFill>
                  <a:srgbClr val="0070C0"/>
                </a:solidFill>
              </a:rPr>
              <a:t>“İslâm ruhunu, </a:t>
            </a:r>
            <a:r>
              <a:rPr lang="tr-TR" sz="4000" b="1" dirty="0">
                <a:solidFill>
                  <a:srgbClr val="0070C0"/>
                </a:solidFill>
              </a:rPr>
              <a:t>iman </a:t>
            </a:r>
            <a:r>
              <a:rPr lang="tr-TR" sz="4000" b="1" dirty="0" smtClean="0">
                <a:solidFill>
                  <a:srgbClr val="0070C0"/>
                </a:solidFill>
              </a:rPr>
              <a:t>ruhunu, </a:t>
            </a:r>
            <a:r>
              <a:rPr lang="tr-TR" sz="4000" b="1" dirty="0">
                <a:solidFill>
                  <a:srgbClr val="0070C0"/>
                </a:solidFill>
              </a:rPr>
              <a:t>nübüvvet </a:t>
            </a:r>
            <a:r>
              <a:rPr lang="tr-TR" sz="4000" b="1" dirty="0" smtClean="0">
                <a:solidFill>
                  <a:srgbClr val="0070C0"/>
                </a:solidFill>
              </a:rPr>
              <a:t>ruhunu kuşananlarız.”</a:t>
            </a:r>
          </a:p>
        </p:txBody>
      </p:sp>
    </p:spTree>
    <p:extLst>
      <p:ext uri="{BB962C8B-B14F-4D97-AF65-F5344CB8AC3E}">
        <p14:creationId xmlns:p14="http://schemas.microsoft.com/office/powerpoint/2010/main" val="2987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1AFC5-446D-4DDF-AFDE-BBFB7834D34D}" type="slidenum">
              <a:rPr lang="tr-TR" smtClean="0"/>
              <a:pPr/>
              <a:t>53</a:t>
            </a:fld>
            <a:endParaRPr lang="tr-TR" dirty="0"/>
          </a:p>
        </p:txBody>
      </p:sp>
      <p:sp>
        <p:nvSpPr>
          <p:cNvPr id="7" name="3 Dikdörtgen"/>
          <p:cNvSpPr/>
          <p:nvPr/>
        </p:nvSpPr>
        <p:spPr>
          <a:xfrm rot="5400000">
            <a:off x="4045632" y="-4045632"/>
            <a:ext cx="10527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tr-TR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KONFERANS VERDİĞİM OKULLAR</a:t>
            </a:r>
            <a:endParaRPr lang="tr-TR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797692"/>
              </p:ext>
            </p:extLst>
          </p:nvPr>
        </p:nvGraphicFramePr>
        <p:xfrm>
          <a:off x="323529" y="1340768"/>
          <a:ext cx="8568951" cy="526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5"/>
                <a:gridCol w="1440160"/>
                <a:gridCol w="6264696"/>
              </a:tblGrid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SIRA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TARİH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CAMİ ADI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ŞAVŞAT ANADOLU İMAM HATİP LİSESİ</a:t>
                      </a:r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ARDANUÇ İMAM HATİP ORTAOKULU</a:t>
                      </a:r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ÇINARCIK İMAM HATİP ORTAOKULU</a:t>
                      </a:r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YALOVA HAFIZ İMAM HATİP ORTAOKULU</a:t>
                      </a:r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YALAVA İMAM HATİP LİSESİ PANSİYONU</a:t>
                      </a:r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26.11.2019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SÜLEYMANŞAH FEN VE SOSYAL BİLİMLER PROJE AİHL</a:t>
                      </a:r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26.11.2019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ORHANGAZİ İMAM HATİP ORTAOKULU</a:t>
                      </a:r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/>
                </a:tc>
              </a:tr>
              <a:tr h="47902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22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3769778"/>
            <a:ext cx="9144000" cy="2899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dirty="0">
                <a:solidFill>
                  <a:schemeClr val="tx1"/>
                </a:solidFill>
              </a:rPr>
              <a:t>Ona göre hayat, </a:t>
            </a:r>
            <a:endParaRPr lang="tr-TR" sz="4400" dirty="0" smtClean="0">
              <a:solidFill>
                <a:schemeClr val="tx1"/>
              </a:solidFill>
            </a:endParaRPr>
          </a:p>
          <a:p>
            <a:pPr algn="ctr"/>
            <a:r>
              <a:rPr lang="tr-TR" sz="4400" b="1" dirty="0" smtClean="0">
                <a:solidFill>
                  <a:srgbClr val="002060"/>
                </a:solidFill>
              </a:rPr>
              <a:t>meşru </a:t>
            </a:r>
            <a:r>
              <a:rPr lang="tr-TR" sz="4400" b="1" dirty="0">
                <a:solidFill>
                  <a:srgbClr val="002060"/>
                </a:solidFill>
              </a:rPr>
              <a:t>sınırlar çerçevesinde</a:t>
            </a:r>
            <a:r>
              <a:rPr lang="tr-TR" sz="4400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tr-TR" sz="4400" b="1" dirty="0" smtClean="0">
                <a:solidFill>
                  <a:srgbClr val="FF0000"/>
                </a:solidFill>
              </a:rPr>
              <a:t>güzel </a:t>
            </a:r>
            <a:r>
              <a:rPr lang="tr-TR" sz="4400" b="1" dirty="0">
                <a:solidFill>
                  <a:srgbClr val="FF0000"/>
                </a:solidFill>
              </a:rPr>
              <a:t>insanlarla güzel mekânlarda geçirilen güzel zamanlardır.</a:t>
            </a:r>
          </a:p>
        </p:txBody>
      </p:sp>
      <p:pic>
        <p:nvPicPr>
          <p:cNvPr id="1026" name="Picture 2" descr="Celal Hoca'nın Bize Bıraktığı Bir İlim ve Fazilet Güneşid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18327" r="13157"/>
          <a:stretch/>
        </p:blipFill>
        <p:spPr bwMode="auto">
          <a:xfrm>
            <a:off x="2754052" y="1044811"/>
            <a:ext cx="3563887" cy="2724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0" y="4797152"/>
            <a:ext cx="9144000" cy="187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rgbClr val="FFFF00"/>
                </a:solidFill>
              </a:rPr>
              <a:t>Talebelerine anlatacağı dersi, </a:t>
            </a:r>
            <a:endParaRPr lang="tr-T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takkesini </a:t>
            </a:r>
            <a:r>
              <a:rPr lang="tr-TR" sz="3200" b="1" dirty="0">
                <a:solidFill>
                  <a:schemeClr val="bg1"/>
                </a:solidFill>
              </a:rPr>
              <a:t>masanın üstüne koyup önce takkeye anlatır. </a:t>
            </a:r>
            <a:endParaRPr lang="tr-TR" sz="32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3200" b="1" dirty="0" smtClean="0">
                <a:solidFill>
                  <a:schemeClr val="accent6">
                    <a:lumMod val="75000"/>
                  </a:schemeClr>
                </a:solidFill>
              </a:rPr>
              <a:t>Takkesinin </a:t>
            </a:r>
            <a:r>
              <a:rPr lang="tr-TR" sz="3200" b="1" dirty="0">
                <a:solidFill>
                  <a:schemeClr val="accent6">
                    <a:lumMod val="75000"/>
                  </a:schemeClr>
                </a:solidFill>
              </a:rPr>
              <a:t>ondan yıllarca ders dinlediğini söyler. </a:t>
            </a:r>
          </a:p>
        </p:txBody>
      </p:sp>
      <p:pic>
        <p:nvPicPr>
          <p:cNvPr id="1026" name="Picture 2" descr="Celal Hoca'nın Bize Bıraktığı Bir İlim ve Fazilet Güneşid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18327" r="13157"/>
          <a:stretch/>
        </p:blipFill>
        <p:spPr bwMode="auto">
          <a:xfrm>
            <a:off x="2790056" y="578496"/>
            <a:ext cx="3563887" cy="2724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</a:rPr>
              <a:t>“</a:t>
            </a:r>
            <a:r>
              <a:rPr lang="tr-T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chemeClr val="bg1"/>
                </a:solidFill>
              </a:rPr>
              <a:t>İMAM HATİPLERİN KURUCUSU VE İLK MÜDÜRÜ</a:t>
            </a:r>
            <a:endParaRPr lang="tr-TR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takke png ile ilgili g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27" y="2420888"/>
            <a:ext cx="3859939" cy="25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naze png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6336705" cy="24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3049698"/>
            <a:ext cx="9144000" cy="2107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“Derse </a:t>
            </a:r>
            <a:r>
              <a:rPr lang="tr-T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gelmediğim gün cenazeme gelin”</a:t>
            </a:r>
            <a:r>
              <a:rPr lang="tr-TR" sz="4000" b="1" dirty="0">
                <a:solidFill>
                  <a:srgbClr val="FF0000"/>
                </a:solidFill>
              </a:rPr>
              <a:t> </a:t>
            </a:r>
            <a:endParaRPr lang="tr-T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4000" dirty="0" smtClean="0">
                <a:solidFill>
                  <a:srgbClr val="002060"/>
                </a:solidFill>
              </a:rPr>
              <a:t>diyecek kadar Öğretmenliği önemser.</a:t>
            </a:r>
            <a:endParaRPr lang="tr-TR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elal Hoca'nın Bize Bıraktığı Bir İlim ve Fazilet Güneşid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t="18327" r="13157"/>
          <a:stretch/>
        </p:blipFill>
        <p:spPr bwMode="auto">
          <a:xfrm>
            <a:off x="2656756" y="764704"/>
            <a:ext cx="3563887" cy="2724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Dikdörtgen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chemeClr val="tx1"/>
                </a:solidFill>
              </a:rPr>
              <a:t>İMAM HATİPLERİN KURUCUSU VE İLK MÜDÜRÜ</a:t>
            </a:r>
            <a:endParaRPr lang="tr-T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emizlik png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97152"/>
            <a:ext cx="2934675" cy="22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107504" y="1169368"/>
            <a:ext cx="8784976" cy="549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2400" dirty="0">
                <a:solidFill>
                  <a:srgbClr val="FF0000"/>
                </a:solidFill>
              </a:rPr>
              <a:t>Celal Hoca okul müdürü iken okulda hizmetli olmadığından ders bittikten sonra paçalarını sıvayarak </a:t>
            </a:r>
            <a:r>
              <a:rPr lang="tr-TR" sz="2400" dirty="0" smtClean="0">
                <a:solidFill>
                  <a:srgbClr val="FF0000"/>
                </a:solidFill>
              </a:rPr>
              <a:t>kimi zaman tuvaletleri temizler, </a:t>
            </a:r>
            <a:r>
              <a:rPr lang="tr-TR" sz="2400" dirty="0">
                <a:solidFill>
                  <a:srgbClr val="FF0000"/>
                </a:solidFill>
              </a:rPr>
              <a:t>kimi zaman elinde süpürgeyle temizlik, kimi </a:t>
            </a:r>
            <a:r>
              <a:rPr lang="tr-TR" sz="2400" dirty="0" smtClean="0">
                <a:solidFill>
                  <a:srgbClr val="FF0000"/>
                </a:solidFill>
              </a:rPr>
              <a:t>zaman da </a:t>
            </a:r>
            <a:r>
              <a:rPr lang="tr-TR" sz="2400" dirty="0">
                <a:solidFill>
                  <a:srgbClr val="FF0000"/>
                </a:solidFill>
              </a:rPr>
              <a:t>tamirat </a:t>
            </a:r>
            <a:r>
              <a:rPr lang="tr-TR" sz="2400" dirty="0" smtClean="0">
                <a:solidFill>
                  <a:srgbClr val="FF0000"/>
                </a:solidFill>
              </a:rPr>
              <a:t>yapar.</a:t>
            </a: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Okulun </a:t>
            </a:r>
            <a:r>
              <a:rPr lang="tr-TR" sz="2400" dirty="0">
                <a:solidFill>
                  <a:schemeClr val="tx1"/>
                </a:solidFill>
              </a:rPr>
              <a:t>hocaları, </a:t>
            </a:r>
            <a:r>
              <a:rPr lang="tr-TR" sz="2400" b="1" dirty="0">
                <a:solidFill>
                  <a:srgbClr val="7030A0"/>
                </a:solidFill>
              </a:rPr>
              <a:t>“bu işleri talebelere yaptır” </a:t>
            </a:r>
            <a:r>
              <a:rPr lang="tr-TR" sz="2400" dirty="0">
                <a:solidFill>
                  <a:schemeClr val="tx1"/>
                </a:solidFill>
              </a:rPr>
              <a:t>derler. 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dirty="0" smtClean="0">
                <a:solidFill>
                  <a:schemeClr val="tx1"/>
                </a:solidFill>
              </a:rPr>
              <a:t>Celal </a:t>
            </a:r>
            <a:r>
              <a:rPr lang="tr-TR" sz="2400" dirty="0">
                <a:solidFill>
                  <a:schemeClr val="tx1"/>
                </a:solidFill>
              </a:rPr>
              <a:t>Hoca “Hayır” der:</a:t>
            </a:r>
            <a:r>
              <a:rPr lang="tr-TR" sz="2400" i="1" dirty="0">
                <a:solidFill>
                  <a:schemeClr val="tx1"/>
                </a:solidFill>
              </a:rPr>
              <a:t> </a:t>
            </a:r>
            <a:endParaRPr lang="tr-TR" sz="2400" i="1" dirty="0" smtClean="0">
              <a:solidFill>
                <a:schemeClr val="tx1"/>
              </a:solidFill>
            </a:endParaRPr>
          </a:p>
          <a:p>
            <a:pPr algn="just"/>
            <a:r>
              <a:rPr lang="tr-TR" sz="2400" dirty="0" smtClean="0">
                <a:solidFill>
                  <a:srgbClr val="FF0000"/>
                </a:solidFill>
              </a:rPr>
              <a:t>“</a:t>
            </a:r>
            <a:r>
              <a:rPr lang="tr-TR" sz="2400" dirty="0">
                <a:solidFill>
                  <a:srgbClr val="FF0000"/>
                </a:solidFill>
              </a:rPr>
              <a:t>Talebeler gözümüzün nuru, dinimizin yarınki hadimleri. </a:t>
            </a:r>
            <a:r>
              <a:rPr lang="tr-TR" sz="2400" dirty="0" smtClean="0">
                <a:solidFill>
                  <a:srgbClr val="7030A0"/>
                </a:solidFill>
              </a:rPr>
              <a:t>Onların </a:t>
            </a:r>
            <a:r>
              <a:rPr lang="tr-TR" sz="2400" dirty="0">
                <a:solidFill>
                  <a:srgbClr val="7030A0"/>
                </a:solidFill>
              </a:rPr>
              <a:t>izzet-i nefislerini kıramam. Haysiyet duygularını zedeleyemem, inkisar-ı hayale uğratamam. Halet-i </a:t>
            </a:r>
            <a:r>
              <a:rPr lang="tr-TR" sz="2400" dirty="0" err="1">
                <a:solidFill>
                  <a:srgbClr val="7030A0"/>
                </a:solidFill>
              </a:rPr>
              <a:t>ruhiyelerini</a:t>
            </a:r>
            <a:r>
              <a:rPr lang="tr-TR" sz="2400" dirty="0">
                <a:solidFill>
                  <a:srgbClr val="7030A0"/>
                </a:solidFill>
              </a:rPr>
              <a:t> </a:t>
            </a:r>
            <a:r>
              <a:rPr lang="tr-TR" sz="2400" dirty="0" smtClean="0">
                <a:solidFill>
                  <a:srgbClr val="7030A0"/>
                </a:solidFill>
              </a:rPr>
              <a:t>altüst edemem</a:t>
            </a:r>
            <a:r>
              <a:rPr lang="tr-TR" sz="2400" dirty="0" smtClean="0">
                <a:solidFill>
                  <a:srgbClr val="FF0000"/>
                </a:solidFill>
              </a:rPr>
              <a:t>… </a:t>
            </a:r>
            <a:r>
              <a:rPr lang="tr-TR" sz="2400" b="1" dirty="0" smtClean="0">
                <a:solidFill>
                  <a:srgbClr val="002060"/>
                </a:solidFill>
              </a:rPr>
              <a:t>Kendi </a:t>
            </a:r>
            <a:r>
              <a:rPr lang="tr-TR" sz="2400" b="1" dirty="0">
                <a:solidFill>
                  <a:srgbClr val="002060"/>
                </a:solidFill>
              </a:rPr>
              <a:t>nefsimin hoşlanmadığı bu işi talebelerime hiç yaptırmadım. </a:t>
            </a:r>
            <a:r>
              <a:rPr lang="tr-TR" sz="2400" dirty="0">
                <a:solidFill>
                  <a:schemeClr val="tx1"/>
                </a:solidFill>
              </a:rPr>
              <a:t>Nihayet iş başa düşer. Bu sebeple </a:t>
            </a:r>
            <a:r>
              <a:rPr lang="tr-TR" sz="2400" b="1" u="sng" dirty="0">
                <a:solidFill>
                  <a:srgbClr val="FF0000"/>
                </a:solidFill>
              </a:rPr>
              <a:t>mektebin helâlarını ve musluklarını günlerce bu mektebin müdürü olan bu fakir temizlemiştir. </a:t>
            </a:r>
            <a:r>
              <a:rPr lang="tr-TR" sz="2400" b="1" u="sng" dirty="0" smtClean="0">
                <a:solidFill>
                  <a:srgbClr val="FF0000"/>
                </a:solidFill>
              </a:rPr>
              <a:t>Bugün ki </a:t>
            </a:r>
            <a:r>
              <a:rPr lang="tr-TR" sz="2400" b="1" u="sng" dirty="0">
                <a:solidFill>
                  <a:srgbClr val="FF0000"/>
                </a:solidFill>
              </a:rPr>
              <a:t>halimize şükredelim.</a:t>
            </a:r>
            <a:r>
              <a:rPr lang="tr-TR" sz="24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6" name="5 Dikdörtgen"/>
          <p:cNvSpPr/>
          <p:nvPr/>
        </p:nvSpPr>
        <p:spPr>
          <a:xfrm>
            <a:off x="0" y="0"/>
            <a:ext cx="781236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“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MAHMUT CELALETTİN ÖKTEN</a:t>
            </a:r>
            <a:r>
              <a:rPr lang="tr-TR" sz="36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İMAM HATİPLERİN KURUCUSU VE İLK MÜDÜRÜ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3707</Words>
  <Application>Microsoft Office PowerPoint</Application>
  <PresentationFormat>Ekran Gösterisi (4:3)</PresentationFormat>
  <Paragraphs>542</Paragraphs>
  <Slides>53</Slides>
  <Notes>28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63" baseType="lpstr">
      <vt:lpstr>Algerian</vt:lpstr>
      <vt:lpstr>Arial</vt:lpstr>
      <vt:lpstr>Calibri</vt:lpstr>
      <vt:lpstr>Emine</vt:lpstr>
      <vt:lpstr>HASENAT</vt:lpstr>
      <vt:lpstr>HASENAT4</vt:lpstr>
      <vt:lpstr>Monotype Corsiva</vt:lpstr>
      <vt:lpstr>Times New Roman</vt:lpstr>
      <vt:lpstr>Wingdings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herhayat1sorudur</dc:creator>
  <cp:lastModifiedBy>Office 2013</cp:lastModifiedBy>
  <cp:revision>360</cp:revision>
  <dcterms:created xsi:type="dcterms:W3CDTF">2013-05-08T05:36:01Z</dcterms:created>
  <dcterms:modified xsi:type="dcterms:W3CDTF">2019-11-27T09:35:55Z</dcterms:modified>
</cp:coreProperties>
</file>