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7" r:id="rId2"/>
    <p:sldId id="297" r:id="rId3"/>
    <p:sldId id="335" r:id="rId4"/>
    <p:sldId id="327" r:id="rId5"/>
    <p:sldId id="301" r:id="rId6"/>
    <p:sldId id="303" r:id="rId7"/>
    <p:sldId id="300" r:id="rId8"/>
    <p:sldId id="305" r:id="rId9"/>
    <p:sldId id="306" r:id="rId10"/>
    <p:sldId id="310" r:id="rId11"/>
    <p:sldId id="308" r:id="rId12"/>
    <p:sldId id="309" r:id="rId13"/>
    <p:sldId id="307"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4" r:id="rId27"/>
    <p:sldId id="323" r:id="rId28"/>
    <p:sldId id="325" r:id="rId29"/>
    <p:sldId id="326" r:id="rId30"/>
    <p:sldId id="304" r:id="rId31"/>
    <p:sldId id="298" r:id="rId32"/>
    <p:sldId id="299" r:id="rId33"/>
    <p:sldId id="334" r:id="rId34"/>
    <p:sldId id="328" r:id="rId35"/>
    <p:sldId id="329" r:id="rId36"/>
    <p:sldId id="339" r:id="rId37"/>
    <p:sldId id="343" r:id="rId38"/>
    <p:sldId id="342" r:id="rId39"/>
    <p:sldId id="340" r:id="rId40"/>
    <p:sldId id="338" r:id="rId41"/>
    <p:sldId id="337" r:id="rId42"/>
    <p:sldId id="333" r:id="rId43"/>
    <p:sldId id="330" r:id="rId44"/>
    <p:sldId id="332" r:id="rId45"/>
    <p:sldId id="331" r:id="rId46"/>
    <p:sldId id="336" r:id="rId47"/>
  </p:sldIdLst>
  <p:sldSz cx="9144000" cy="6858000" type="screen4x3"/>
  <p:notesSz cx="4583113" cy="680878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6" autoAdjust="0"/>
    <p:restoredTop sz="94660"/>
  </p:normalViewPr>
  <p:slideViewPr>
    <p:cSldViewPr>
      <p:cViewPr varScale="1">
        <p:scale>
          <a:sx n="63" d="100"/>
          <a:sy n="63" d="100"/>
        </p:scale>
        <p:origin x="160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1986016" cy="340439"/>
          </a:xfrm>
          <a:prstGeom prst="rect">
            <a:avLst/>
          </a:prstGeom>
        </p:spPr>
        <p:txBody>
          <a:bodyPr vert="horz" lIns="65096" tIns="32548" rIns="65096" bIns="32548" rtlCol="0"/>
          <a:lstStyle>
            <a:lvl1pPr algn="l">
              <a:defRPr sz="900"/>
            </a:lvl1pPr>
          </a:lstStyle>
          <a:p>
            <a:endParaRPr lang="tr-TR"/>
          </a:p>
        </p:txBody>
      </p:sp>
      <p:sp>
        <p:nvSpPr>
          <p:cNvPr id="3" name="2 Veri Yer Tutucusu"/>
          <p:cNvSpPr>
            <a:spLocks noGrp="1"/>
          </p:cNvSpPr>
          <p:nvPr>
            <p:ph type="dt" idx="1"/>
          </p:nvPr>
        </p:nvSpPr>
        <p:spPr>
          <a:xfrm>
            <a:off x="2596037" y="0"/>
            <a:ext cx="1986016" cy="340439"/>
          </a:xfrm>
          <a:prstGeom prst="rect">
            <a:avLst/>
          </a:prstGeom>
        </p:spPr>
        <p:txBody>
          <a:bodyPr vert="horz" lIns="65096" tIns="32548" rIns="65096" bIns="32548" rtlCol="0"/>
          <a:lstStyle>
            <a:lvl1pPr algn="r">
              <a:defRPr sz="900"/>
            </a:lvl1pPr>
          </a:lstStyle>
          <a:p>
            <a:fld id="{D881CDF3-1080-48FE-B727-D44A94F644F8}" type="datetimeFigureOut">
              <a:rPr lang="tr-TR" smtClean="0"/>
              <a:pPr/>
              <a:t>5.08.2020</a:t>
            </a:fld>
            <a:endParaRPr lang="tr-TR"/>
          </a:p>
        </p:txBody>
      </p:sp>
      <p:sp>
        <p:nvSpPr>
          <p:cNvPr id="4" name="3 Slayt Görüntüsü Yer Tutucusu"/>
          <p:cNvSpPr>
            <a:spLocks noGrp="1" noRot="1" noChangeAspect="1"/>
          </p:cNvSpPr>
          <p:nvPr>
            <p:ph type="sldImg" idx="2"/>
          </p:nvPr>
        </p:nvSpPr>
        <p:spPr>
          <a:xfrm>
            <a:off x="590550" y="511175"/>
            <a:ext cx="3402013" cy="2552700"/>
          </a:xfrm>
          <a:prstGeom prst="rect">
            <a:avLst/>
          </a:prstGeom>
          <a:noFill/>
          <a:ln w="12700">
            <a:solidFill>
              <a:prstClr val="black"/>
            </a:solidFill>
          </a:ln>
        </p:spPr>
        <p:txBody>
          <a:bodyPr vert="horz" lIns="65096" tIns="32548" rIns="65096" bIns="32548" rtlCol="0" anchor="ctr"/>
          <a:lstStyle/>
          <a:p>
            <a:endParaRPr lang="tr-TR"/>
          </a:p>
        </p:txBody>
      </p:sp>
      <p:sp>
        <p:nvSpPr>
          <p:cNvPr id="5" name="4 Not Yer Tutucusu"/>
          <p:cNvSpPr>
            <a:spLocks noGrp="1"/>
          </p:cNvSpPr>
          <p:nvPr>
            <p:ph type="body" sz="quarter" idx="3"/>
          </p:nvPr>
        </p:nvSpPr>
        <p:spPr>
          <a:xfrm>
            <a:off x="458312" y="3234174"/>
            <a:ext cx="3666490" cy="3063955"/>
          </a:xfrm>
          <a:prstGeom prst="rect">
            <a:avLst/>
          </a:prstGeom>
        </p:spPr>
        <p:txBody>
          <a:bodyPr vert="horz" lIns="65096" tIns="32548" rIns="65096" bIns="32548"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6467167"/>
            <a:ext cx="1986016" cy="340439"/>
          </a:xfrm>
          <a:prstGeom prst="rect">
            <a:avLst/>
          </a:prstGeom>
        </p:spPr>
        <p:txBody>
          <a:bodyPr vert="horz" lIns="65096" tIns="32548" rIns="65096" bIns="32548" rtlCol="0" anchor="b"/>
          <a:lstStyle>
            <a:lvl1pPr algn="l">
              <a:defRPr sz="900"/>
            </a:lvl1pPr>
          </a:lstStyle>
          <a:p>
            <a:endParaRPr lang="tr-TR"/>
          </a:p>
        </p:txBody>
      </p:sp>
      <p:sp>
        <p:nvSpPr>
          <p:cNvPr id="7" name="6 Slayt Numarası Yer Tutucusu"/>
          <p:cNvSpPr>
            <a:spLocks noGrp="1"/>
          </p:cNvSpPr>
          <p:nvPr>
            <p:ph type="sldNum" sz="quarter" idx="5"/>
          </p:nvPr>
        </p:nvSpPr>
        <p:spPr>
          <a:xfrm>
            <a:off x="2596037" y="6467167"/>
            <a:ext cx="1986016" cy="340439"/>
          </a:xfrm>
          <a:prstGeom prst="rect">
            <a:avLst/>
          </a:prstGeom>
        </p:spPr>
        <p:txBody>
          <a:bodyPr vert="horz" lIns="65096" tIns="32548" rIns="65096" bIns="32548" rtlCol="0" anchor="b"/>
          <a:lstStyle>
            <a:lvl1pPr algn="r">
              <a:defRPr sz="900"/>
            </a:lvl1pPr>
          </a:lstStyle>
          <a:p>
            <a:fld id="{E086B6A4-3783-45AC-A029-8E42DA797938}" type="slidenum">
              <a:rPr lang="tr-TR" smtClean="0"/>
              <a:pPr/>
              <a:t>‹#›</a:t>
            </a:fld>
            <a:endParaRPr lang="tr-TR"/>
          </a:p>
        </p:txBody>
      </p:sp>
    </p:spTree>
    <p:extLst>
      <p:ext uri="{BB962C8B-B14F-4D97-AF65-F5344CB8AC3E}">
        <p14:creationId xmlns:p14="http://schemas.microsoft.com/office/powerpoint/2010/main" val="736775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dirty="0">
                <a:solidFill>
                  <a:srgbClr val="FF0000"/>
                </a:solidFill>
              </a:rPr>
              <a:t>KUR’AN’IN DÖRT ESASINDAN BİRİ ‘ADALETTİR’</a:t>
            </a:r>
            <a:endParaRPr lang="tr-TR" dirty="0"/>
          </a:p>
        </p:txBody>
      </p:sp>
      <p:sp>
        <p:nvSpPr>
          <p:cNvPr id="4" name="Slayt Numarası Yer Tutucusu 3"/>
          <p:cNvSpPr>
            <a:spLocks noGrp="1"/>
          </p:cNvSpPr>
          <p:nvPr>
            <p:ph type="sldNum" sz="quarter" idx="10"/>
          </p:nvPr>
        </p:nvSpPr>
        <p:spPr/>
        <p:txBody>
          <a:bodyPr/>
          <a:lstStyle/>
          <a:p>
            <a:fld id="{E086B6A4-3783-45AC-A029-8E42DA797938}" type="slidenum">
              <a:rPr lang="tr-TR" smtClean="0"/>
              <a:pPr/>
              <a:t>5</a:t>
            </a:fld>
            <a:endParaRPr lang="tr-TR"/>
          </a:p>
        </p:txBody>
      </p:sp>
    </p:spTree>
    <p:extLst>
      <p:ext uri="{BB962C8B-B14F-4D97-AF65-F5344CB8AC3E}">
        <p14:creationId xmlns:p14="http://schemas.microsoft.com/office/powerpoint/2010/main" val="27798755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Paylaşım soruları</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pPr marL="228600" lvl="0" indent="-228600">
              <a:buFont typeface="+mj-lt"/>
              <a:buAutoNum type="arabicPeriod"/>
            </a:pPr>
            <a:r>
              <a:rPr lang="tr-TR" sz="1200" kern="1200" dirty="0">
                <a:solidFill>
                  <a:schemeClr val="tx1"/>
                </a:solidFill>
                <a:effectLst/>
                <a:latin typeface="+mn-lt"/>
                <a:ea typeface="+mn-ea"/>
                <a:cs typeface="+mn-cs"/>
              </a:rPr>
              <a:t>Kadının yaptığı sizce </a:t>
            </a:r>
            <a:r>
              <a:rPr lang="tr-TR" sz="1200" kern="1200" dirty="0" err="1">
                <a:solidFill>
                  <a:schemeClr val="tx1"/>
                </a:solidFill>
                <a:effectLst/>
                <a:latin typeface="+mn-lt"/>
                <a:ea typeface="+mn-ea"/>
                <a:cs typeface="+mn-cs"/>
              </a:rPr>
              <a:t>doğrumudur</a:t>
            </a:r>
            <a:r>
              <a:rPr lang="tr-TR" sz="1200" kern="1200" dirty="0">
                <a:solidFill>
                  <a:schemeClr val="tx1"/>
                </a:solidFill>
                <a:effectLst/>
                <a:latin typeface="+mn-lt"/>
                <a:ea typeface="+mn-ea"/>
                <a:cs typeface="+mn-cs"/>
              </a:rPr>
              <a:t>?</a:t>
            </a:r>
          </a:p>
          <a:p>
            <a:pPr marL="228600" lvl="0" indent="-228600">
              <a:buFont typeface="+mj-lt"/>
              <a:buAutoNum type="arabicPeriod"/>
            </a:pPr>
            <a:r>
              <a:rPr lang="tr-TR" sz="1200" kern="1200" dirty="0">
                <a:solidFill>
                  <a:schemeClr val="tx1"/>
                </a:solidFill>
                <a:effectLst/>
                <a:latin typeface="+mn-lt"/>
                <a:ea typeface="+mn-ea"/>
                <a:cs typeface="+mn-cs"/>
              </a:rPr>
              <a:t>Deri sahibi sizce mutlu olmuş mudur?</a:t>
            </a:r>
          </a:p>
          <a:p>
            <a:pPr marL="228600" lvl="0" indent="-228600">
              <a:buFont typeface="+mj-lt"/>
              <a:buAutoNum type="arabicPeriod"/>
            </a:pPr>
            <a:r>
              <a:rPr lang="tr-TR" sz="1200" kern="1200" dirty="0">
                <a:solidFill>
                  <a:schemeClr val="tx1"/>
                </a:solidFill>
                <a:effectLst/>
                <a:latin typeface="+mn-lt"/>
                <a:ea typeface="+mn-ea"/>
                <a:cs typeface="+mn-cs"/>
              </a:rPr>
              <a:t>Deri sahibi kadı hakkında neler düşünmüş olabilir?</a:t>
            </a:r>
          </a:p>
          <a:p>
            <a:pPr marL="228600" lvl="0" indent="-228600">
              <a:buFont typeface="+mj-lt"/>
              <a:buAutoNum type="arabicPeriod"/>
            </a:pPr>
            <a:r>
              <a:rPr lang="tr-TR" sz="1200" kern="1200" dirty="0">
                <a:solidFill>
                  <a:schemeClr val="tx1"/>
                </a:solidFill>
                <a:effectLst/>
                <a:latin typeface="+mn-lt"/>
                <a:ea typeface="+mn-ea"/>
                <a:cs typeface="+mn-cs"/>
              </a:rPr>
              <a:t>Hırsız sizce neler düşünmüştür? Yaptığından pişman olmuş mudur? </a:t>
            </a:r>
          </a:p>
        </p:txBody>
      </p:sp>
      <p:sp>
        <p:nvSpPr>
          <p:cNvPr id="4" name="Slayt Numarası Yer Tutucusu 3"/>
          <p:cNvSpPr>
            <a:spLocks noGrp="1"/>
          </p:cNvSpPr>
          <p:nvPr>
            <p:ph type="sldNum" sz="quarter" idx="10"/>
          </p:nvPr>
        </p:nvSpPr>
        <p:spPr/>
        <p:txBody>
          <a:bodyPr/>
          <a:lstStyle/>
          <a:p>
            <a:fld id="{E086B6A4-3783-45AC-A029-8E42DA797938}" type="slidenum">
              <a:rPr lang="tr-TR" smtClean="0"/>
              <a:pPr/>
              <a:t>43</a:t>
            </a:fld>
            <a:endParaRPr lang="tr-TR"/>
          </a:p>
        </p:txBody>
      </p:sp>
    </p:spTree>
    <p:extLst>
      <p:ext uri="{BB962C8B-B14F-4D97-AF65-F5344CB8AC3E}">
        <p14:creationId xmlns:p14="http://schemas.microsoft.com/office/powerpoint/2010/main" val="1282113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Paylaşım soruları</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pPr marL="228600" lvl="0" indent="-228600">
              <a:buFont typeface="+mj-lt"/>
              <a:buAutoNum type="arabicPeriod"/>
            </a:pPr>
            <a:r>
              <a:rPr lang="tr-TR" sz="1200" kern="1200" dirty="0">
                <a:solidFill>
                  <a:schemeClr val="tx1"/>
                </a:solidFill>
                <a:effectLst/>
                <a:latin typeface="+mn-lt"/>
                <a:ea typeface="+mn-ea"/>
                <a:cs typeface="+mn-cs"/>
              </a:rPr>
              <a:t>Kadının yaptığı sizce </a:t>
            </a:r>
            <a:r>
              <a:rPr lang="tr-TR" sz="1200" kern="1200" dirty="0" err="1">
                <a:solidFill>
                  <a:schemeClr val="tx1"/>
                </a:solidFill>
                <a:effectLst/>
                <a:latin typeface="+mn-lt"/>
                <a:ea typeface="+mn-ea"/>
                <a:cs typeface="+mn-cs"/>
              </a:rPr>
              <a:t>doğrumudur</a:t>
            </a:r>
            <a:r>
              <a:rPr lang="tr-TR" sz="1200" kern="1200" dirty="0">
                <a:solidFill>
                  <a:schemeClr val="tx1"/>
                </a:solidFill>
                <a:effectLst/>
                <a:latin typeface="+mn-lt"/>
                <a:ea typeface="+mn-ea"/>
                <a:cs typeface="+mn-cs"/>
              </a:rPr>
              <a:t>?</a:t>
            </a:r>
          </a:p>
          <a:p>
            <a:pPr marL="228600" lvl="0" indent="-228600">
              <a:buFont typeface="+mj-lt"/>
              <a:buAutoNum type="arabicPeriod"/>
            </a:pPr>
            <a:r>
              <a:rPr lang="tr-TR" sz="1200" kern="1200" dirty="0">
                <a:solidFill>
                  <a:schemeClr val="tx1"/>
                </a:solidFill>
                <a:effectLst/>
                <a:latin typeface="+mn-lt"/>
                <a:ea typeface="+mn-ea"/>
                <a:cs typeface="+mn-cs"/>
              </a:rPr>
              <a:t>Deri sahibi sizce mutlu olmuş mudur?</a:t>
            </a:r>
          </a:p>
          <a:p>
            <a:pPr marL="228600" lvl="0" indent="-228600">
              <a:buFont typeface="+mj-lt"/>
              <a:buAutoNum type="arabicPeriod"/>
            </a:pPr>
            <a:r>
              <a:rPr lang="tr-TR" sz="1200" kern="1200" dirty="0">
                <a:solidFill>
                  <a:schemeClr val="tx1"/>
                </a:solidFill>
                <a:effectLst/>
                <a:latin typeface="+mn-lt"/>
                <a:ea typeface="+mn-ea"/>
                <a:cs typeface="+mn-cs"/>
              </a:rPr>
              <a:t>Deri sahibi kadı hakkında neler düşünmüş olabilir?</a:t>
            </a:r>
          </a:p>
          <a:p>
            <a:pPr marL="228600" lvl="0" indent="-228600">
              <a:buFont typeface="+mj-lt"/>
              <a:buAutoNum type="arabicPeriod"/>
            </a:pPr>
            <a:r>
              <a:rPr lang="tr-TR" sz="1200" kern="1200" dirty="0">
                <a:solidFill>
                  <a:schemeClr val="tx1"/>
                </a:solidFill>
                <a:effectLst/>
                <a:latin typeface="+mn-lt"/>
                <a:ea typeface="+mn-ea"/>
                <a:cs typeface="+mn-cs"/>
              </a:rPr>
              <a:t>Hırsız sizce neler düşünmüştür? Yaptığından pişman olmuş mudur? </a:t>
            </a:r>
          </a:p>
        </p:txBody>
      </p:sp>
      <p:sp>
        <p:nvSpPr>
          <p:cNvPr id="4" name="Slayt Numarası Yer Tutucusu 3"/>
          <p:cNvSpPr>
            <a:spLocks noGrp="1"/>
          </p:cNvSpPr>
          <p:nvPr>
            <p:ph type="sldNum" sz="quarter" idx="10"/>
          </p:nvPr>
        </p:nvSpPr>
        <p:spPr/>
        <p:txBody>
          <a:bodyPr/>
          <a:lstStyle/>
          <a:p>
            <a:fld id="{E086B6A4-3783-45AC-A029-8E42DA797938}" type="slidenum">
              <a:rPr lang="tr-TR" smtClean="0"/>
              <a:pPr/>
              <a:t>44</a:t>
            </a:fld>
            <a:endParaRPr lang="tr-TR"/>
          </a:p>
        </p:txBody>
      </p:sp>
    </p:spTree>
    <p:extLst>
      <p:ext uri="{BB962C8B-B14F-4D97-AF65-F5344CB8AC3E}">
        <p14:creationId xmlns:p14="http://schemas.microsoft.com/office/powerpoint/2010/main" val="3551615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Paylaşım soruları</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pPr marL="228600" lvl="0" indent="-228600">
              <a:buFont typeface="+mj-lt"/>
              <a:buAutoNum type="arabicPeriod"/>
            </a:pPr>
            <a:r>
              <a:rPr lang="tr-TR" sz="1200" kern="1200" dirty="0">
                <a:solidFill>
                  <a:schemeClr val="tx1"/>
                </a:solidFill>
                <a:effectLst/>
                <a:latin typeface="+mn-lt"/>
                <a:ea typeface="+mn-ea"/>
                <a:cs typeface="+mn-cs"/>
              </a:rPr>
              <a:t>Kadının yaptığı sizce </a:t>
            </a:r>
            <a:r>
              <a:rPr lang="tr-TR" sz="1200" kern="1200" dirty="0" err="1">
                <a:solidFill>
                  <a:schemeClr val="tx1"/>
                </a:solidFill>
                <a:effectLst/>
                <a:latin typeface="+mn-lt"/>
                <a:ea typeface="+mn-ea"/>
                <a:cs typeface="+mn-cs"/>
              </a:rPr>
              <a:t>doğrumudur</a:t>
            </a:r>
            <a:r>
              <a:rPr lang="tr-TR" sz="1200" kern="1200" dirty="0">
                <a:solidFill>
                  <a:schemeClr val="tx1"/>
                </a:solidFill>
                <a:effectLst/>
                <a:latin typeface="+mn-lt"/>
                <a:ea typeface="+mn-ea"/>
                <a:cs typeface="+mn-cs"/>
              </a:rPr>
              <a:t>?</a:t>
            </a:r>
          </a:p>
          <a:p>
            <a:pPr marL="228600" lvl="0" indent="-228600">
              <a:buFont typeface="+mj-lt"/>
              <a:buAutoNum type="arabicPeriod"/>
            </a:pPr>
            <a:r>
              <a:rPr lang="tr-TR" sz="1200" kern="1200" dirty="0">
                <a:solidFill>
                  <a:schemeClr val="tx1"/>
                </a:solidFill>
                <a:effectLst/>
                <a:latin typeface="+mn-lt"/>
                <a:ea typeface="+mn-ea"/>
                <a:cs typeface="+mn-cs"/>
              </a:rPr>
              <a:t>Deri sahibi sizce mutlu olmuş mudur?</a:t>
            </a:r>
          </a:p>
          <a:p>
            <a:pPr marL="228600" lvl="0" indent="-228600">
              <a:buFont typeface="+mj-lt"/>
              <a:buAutoNum type="arabicPeriod"/>
            </a:pPr>
            <a:r>
              <a:rPr lang="tr-TR" sz="1200" kern="1200" dirty="0">
                <a:solidFill>
                  <a:schemeClr val="tx1"/>
                </a:solidFill>
                <a:effectLst/>
                <a:latin typeface="+mn-lt"/>
                <a:ea typeface="+mn-ea"/>
                <a:cs typeface="+mn-cs"/>
              </a:rPr>
              <a:t>Deri sahibi kadı hakkında neler düşünmüş olabilir?</a:t>
            </a:r>
          </a:p>
          <a:p>
            <a:pPr marL="228600" lvl="0" indent="-228600">
              <a:buFont typeface="+mj-lt"/>
              <a:buAutoNum type="arabicPeriod"/>
            </a:pPr>
            <a:r>
              <a:rPr lang="tr-TR" sz="1200" kern="1200" dirty="0">
                <a:solidFill>
                  <a:schemeClr val="tx1"/>
                </a:solidFill>
                <a:effectLst/>
                <a:latin typeface="+mn-lt"/>
                <a:ea typeface="+mn-ea"/>
                <a:cs typeface="+mn-cs"/>
              </a:rPr>
              <a:t>Hırsız sizce neler düşünmüştür? Yaptığından pişman olmuş mudur? </a:t>
            </a:r>
          </a:p>
        </p:txBody>
      </p:sp>
      <p:sp>
        <p:nvSpPr>
          <p:cNvPr id="4" name="Slayt Numarası Yer Tutucusu 3"/>
          <p:cNvSpPr>
            <a:spLocks noGrp="1"/>
          </p:cNvSpPr>
          <p:nvPr>
            <p:ph type="sldNum" sz="quarter" idx="10"/>
          </p:nvPr>
        </p:nvSpPr>
        <p:spPr/>
        <p:txBody>
          <a:bodyPr/>
          <a:lstStyle/>
          <a:p>
            <a:fld id="{E086B6A4-3783-45AC-A029-8E42DA797938}" type="slidenum">
              <a:rPr lang="tr-TR" smtClean="0"/>
              <a:pPr/>
              <a:t>45</a:t>
            </a:fld>
            <a:endParaRPr lang="tr-TR"/>
          </a:p>
        </p:txBody>
      </p:sp>
    </p:spTree>
    <p:extLst>
      <p:ext uri="{BB962C8B-B14F-4D97-AF65-F5344CB8AC3E}">
        <p14:creationId xmlns:p14="http://schemas.microsoft.com/office/powerpoint/2010/main" val="2447788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Paylaşım soruları</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pPr marL="228600" lvl="0" indent="-228600">
              <a:buFont typeface="+mj-lt"/>
              <a:buAutoNum type="arabicPeriod"/>
            </a:pPr>
            <a:r>
              <a:rPr lang="tr-TR" sz="1200" kern="1200" dirty="0">
                <a:solidFill>
                  <a:schemeClr val="tx1"/>
                </a:solidFill>
                <a:effectLst/>
                <a:latin typeface="+mn-lt"/>
                <a:ea typeface="+mn-ea"/>
                <a:cs typeface="+mn-cs"/>
              </a:rPr>
              <a:t>Kadının yaptığı sizce </a:t>
            </a:r>
            <a:r>
              <a:rPr lang="tr-TR" sz="1200" kern="1200" dirty="0" err="1">
                <a:solidFill>
                  <a:schemeClr val="tx1"/>
                </a:solidFill>
                <a:effectLst/>
                <a:latin typeface="+mn-lt"/>
                <a:ea typeface="+mn-ea"/>
                <a:cs typeface="+mn-cs"/>
              </a:rPr>
              <a:t>doğrumudur</a:t>
            </a:r>
            <a:r>
              <a:rPr lang="tr-TR" sz="1200" kern="1200" dirty="0">
                <a:solidFill>
                  <a:schemeClr val="tx1"/>
                </a:solidFill>
                <a:effectLst/>
                <a:latin typeface="+mn-lt"/>
                <a:ea typeface="+mn-ea"/>
                <a:cs typeface="+mn-cs"/>
              </a:rPr>
              <a:t>?</a:t>
            </a:r>
          </a:p>
          <a:p>
            <a:pPr marL="228600" lvl="0" indent="-228600">
              <a:buFont typeface="+mj-lt"/>
              <a:buAutoNum type="arabicPeriod"/>
            </a:pPr>
            <a:r>
              <a:rPr lang="tr-TR" sz="1200" kern="1200" dirty="0">
                <a:solidFill>
                  <a:schemeClr val="tx1"/>
                </a:solidFill>
                <a:effectLst/>
                <a:latin typeface="+mn-lt"/>
                <a:ea typeface="+mn-ea"/>
                <a:cs typeface="+mn-cs"/>
              </a:rPr>
              <a:t>Deri sahibi sizce mutlu olmuş mudur?</a:t>
            </a:r>
          </a:p>
          <a:p>
            <a:pPr marL="228600" lvl="0" indent="-228600">
              <a:buFont typeface="+mj-lt"/>
              <a:buAutoNum type="arabicPeriod"/>
            </a:pPr>
            <a:r>
              <a:rPr lang="tr-TR" sz="1200" kern="1200" dirty="0">
                <a:solidFill>
                  <a:schemeClr val="tx1"/>
                </a:solidFill>
                <a:effectLst/>
                <a:latin typeface="+mn-lt"/>
                <a:ea typeface="+mn-ea"/>
                <a:cs typeface="+mn-cs"/>
              </a:rPr>
              <a:t>Deri sahibi kadı hakkında neler düşünmüş olabilir?</a:t>
            </a:r>
          </a:p>
          <a:p>
            <a:pPr marL="228600" lvl="0" indent="-228600">
              <a:buFont typeface="+mj-lt"/>
              <a:buAutoNum type="arabicPeriod"/>
            </a:pPr>
            <a:r>
              <a:rPr lang="tr-TR" sz="1200" kern="1200" dirty="0">
                <a:solidFill>
                  <a:schemeClr val="tx1"/>
                </a:solidFill>
                <a:effectLst/>
                <a:latin typeface="+mn-lt"/>
                <a:ea typeface="+mn-ea"/>
                <a:cs typeface="+mn-cs"/>
              </a:rPr>
              <a:t>Hırsız sizce neler düşünmüştür? Yaptığından pişman olmuş mudur? </a:t>
            </a:r>
          </a:p>
        </p:txBody>
      </p:sp>
      <p:sp>
        <p:nvSpPr>
          <p:cNvPr id="4" name="Slayt Numarası Yer Tutucusu 3"/>
          <p:cNvSpPr>
            <a:spLocks noGrp="1"/>
          </p:cNvSpPr>
          <p:nvPr>
            <p:ph type="sldNum" sz="quarter" idx="10"/>
          </p:nvPr>
        </p:nvSpPr>
        <p:spPr/>
        <p:txBody>
          <a:bodyPr/>
          <a:lstStyle/>
          <a:p>
            <a:fld id="{E086B6A4-3783-45AC-A029-8E42DA797938}" type="slidenum">
              <a:rPr lang="tr-TR" smtClean="0"/>
              <a:pPr/>
              <a:t>46</a:t>
            </a:fld>
            <a:endParaRPr lang="tr-TR"/>
          </a:p>
        </p:txBody>
      </p:sp>
    </p:spTree>
    <p:extLst>
      <p:ext uri="{BB962C8B-B14F-4D97-AF65-F5344CB8AC3E}">
        <p14:creationId xmlns:p14="http://schemas.microsoft.com/office/powerpoint/2010/main" val="346460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Paylaşım soruları</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pPr marL="228600" lvl="0" indent="-228600">
              <a:buFont typeface="+mj-lt"/>
              <a:buAutoNum type="arabicPeriod"/>
            </a:pPr>
            <a:r>
              <a:rPr lang="tr-TR" sz="1200" kern="1200" dirty="0">
                <a:solidFill>
                  <a:schemeClr val="tx1"/>
                </a:solidFill>
                <a:effectLst/>
                <a:latin typeface="+mn-lt"/>
                <a:ea typeface="+mn-ea"/>
                <a:cs typeface="+mn-cs"/>
              </a:rPr>
              <a:t>Kadının yaptığı sizce </a:t>
            </a:r>
            <a:r>
              <a:rPr lang="tr-TR" sz="1200" kern="1200" dirty="0" err="1">
                <a:solidFill>
                  <a:schemeClr val="tx1"/>
                </a:solidFill>
                <a:effectLst/>
                <a:latin typeface="+mn-lt"/>
                <a:ea typeface="+mn-ea"/>
                <a:cs typeface="+mn-cs"/>
              </a:rPr>
              <a:t>doğrumudur</a:t>
            </a:r>
            <a:r>
              <a:rPr lang="tr-TR" sz="1200" kern="1200" dirty="0">
                <a:solidFill>
                  <a:schemeClr val="tx1"/>
                </a:solidFill>
                <a:effectLst/>
                <a:latin typeface="+mn-lt"/>
                <a:ea typeface="+mn-ea"/>
                <a:cs typeface="+mn-cs"/>
              </a:rPr>
              <a:t>?</a:t>
            </a:r>
          </a:p>
          <a:p>
            <a:pPr marL="228600" lvl="0" indent="-228600">
              <a:buFont typeface="+mj-lt"/>
              <a:buAutoNum type="arabicPeriod"/>
            </a:pPr>
            <a:r>
              <a:rPr lang="tr-TR" sz="1200" kern="1200" dirty="0">
                <a:solidFill>
                  <a:schemeClr val="tx1"/>
                </a:solidFill>
                <a:effectLst/>
                <a:latin typeface="+mn-lt"/>
                <a:ea typeface="+mn-ea"/>
                <a:cs typeface="+mn-cs"/>
              </a:rPr>
              <a:t>Deri sahibi sizce mutlu olmuş mudur?</a:t>
            </a:r>
          </a:p>
          <a:p>
            <a:pPr marL="228600" lvl="0" indent="-228600">
              <a:buFont typeface="+mj-lt"/>
              <a:buAutoNum type="arabicPeriod"/>
            </a:pPr>
            <a:r>
              <a:rPr lang="tr-TR" sz="1200" kern="1200" dirty="0">
                <a:solidFill>
                  <a:schemeClr val="tx1"/>
                </a:solidFill>
                <a:effectLst/>
                <a:latin typeface="+mn-lt"/>
                <a:ea typeface="+mn-ea"/>
                <a:cs typeface="+mn-cs"/>
              </a:rPr>
              <a:t>Deri sahibi kadı hakkında neler düşünmüş olabilir?</a:t>
            </a:r>
          </a:p>
          <a:p>
            <a:pPr marL="228600" lvl="0" indent="-228600">
              <a:buFont typeface="+mj-lt"/>
              <a:buAutoNum type="arabicPeriod"/>
            </a:pPr>
            <a:r>
              <a:rPr lang="tr-TR" sz="1200" kern="1200" dirty="0">
                <a:solidFill>
                  <a:schemeClr val="tx1"/>
                </a:solidFill>
                <a:effectLst/>
                <a:latin typeface="+mn-lt"/>
                <a:ea typeface="+mn-ea"/>
                <a:cs typeface="+mn-cs"/>
              </a:rPr>
              <a:t>Hırsız sizce neler düşünmüştür? Yaptığından pişman olmuş mudur? </a:t>
            </a:r>
          </a:p>
        </p:txBody>
      </p:sp>
      <p:sp>
        <p:nvSpPr>
          <p:cNvPr id="4" name="Slayt Numarası Yer Tutucusu 3"/>
          <p:cNvSpPr>
            <a:spLocks noGrp="1"/>
          </p:cNvSpPr>
          <p:nvPr>
            <p:ph type="sldNum" sz="quarter" idx="10"/>
          </p:nvPr>
        </p:nvSpPr>
        <p:spPr/>
        <p:txBody>
          <a:bodyPr/>
          <a:lstStyle/>
          <a:p>
            <a:fld id="{E086B6A4-3783-45AC-A029-8E42DA797938}" type="slidenum">
              <a:rPr lang="tr-TR" smtClean="0"/>
              <a:pPr/>
              <a:t>35</a:t>
            </a:fld>
            <a:endParaRPr lang="tr-TR"/>
          </a:p>
        </p:txBody>
      </p:sp>
    </p:spTree>
    <p:extLst>
      <p:ext uri="{BB962C8B-B14F-4D97-AF65-F5344CB8AC3E}">
        <p14:creationId xmlns:p14="http://schemas.microsoft.com/office/powerpoint/2010/main" val="2423157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Paylaşım soruları</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pPr marL="228600" lvl="0" indent="-228600">
              <a:buFont typeface="+mj-lt"/>
              <a:buAutoNum type="arabicPeriod"/>
            </a:pPr>
            <a:r>
              <a:rPr lang="tr-TR" sz="1200" kern="1200" dirty="0">
                <a:solidFill>
                  <a:schemeClr val="tx1"/>
                </a:solidFill>
                <a:effectLst/>
                <a:latin typeface="+mn-lt"/>
                <a:ea typeface="+mn-ea"/>
                <a:cs typeface="+mn-cs"/>
              </a:rPr>
              <a:t>Kadının yaptığı sizce </a:t>
            </a:r>
            <a:r>
              <a:rPr lang="tr-TR" sz="1200" kern="1200" dirty="0" err="1">
                <a:solidFill>
                  <a:schemeClr val="tx1"/>
                </a:solidFill>
                <a:effectLst/>
                <a:latin typeface="+mn-lt"/>
                <a:ea typeface="+mn-ea"/>
                <a:cs typeface="+mn-cs"/>
              </a:rPr>
              <a:t>doğrumudur</a:t>
            </a:r>
            <a:r>
              <a:rPr lang="tr-TR" sz="1200" kern="1200" dirty="0">
                <a:solidFill>
                  <a:schemeClr val="tx1"/>
                </a:solidFill>
                <a:effectLst/>
                <a:latin typeface="+mn-lt"/>
                <a:ea typeface="+mn-ea"/>
                <a:cs typeface="+mn-cs"/>
              </a:rPr>
              <a:t>?</a:t>
            </a:r>
          </a:p>
          <a:p>
            <a:pPr marL="228600" lvl="0" indent="-228600">
              <a:buFont typeface="+mj-lt"/>
              <a:buAutoNum type="arabicPeriod"/>
            </a:pPr>
            <a:r>
              <a:rPr lang="tr-TR" sz="1200" kern="1200" dirty="0">
                <a:solidFill>
                  <a:schemeClr val="tx1"/>
                </a:solidFill>
                <a:effectLst/>
                <a:latin typeface="+mn-lt"/>
                <a:ea typeface="+mn-ea"/>
                <a:cs typeface="+mn-cs"/>
              </a:rPr>
              <a:t>Deri sahibi sizce mutlu olmuş mudur?</a:t>
            </a:r>
          </a:p>
          <a:p>
            <a:pPr marL="228600" lvl="0" indent="-228600">
              <a:buFont typeface="+mj-lt"/>
              <a:buAutoNum type="arabicPeriod"/>
            </a:pPr>
            <a:r>
              <a:rPr lang="tr-TR" sz="1200" kern="1200" dirty="0">
                <a:solidFill>
                  <a:schemeClr val="tx1"/>
                </a:solidFill>
                <a:effectLst/>
                <a:latin typeface="+mn-lt"/>
                <a:ea typeface="+mn-ea"/>
                <a:cs typeface="+mn-cs"/>
              </a:rPr>
              <a:t>Deri sahibi kadı hakkında neler düşünmüş olabilir?</a:t>
            </a:r>
          </a:p>
          <a:p>
            <a:pPr marL="228600" lvl="0" indent="-228600">
              <a:buFont typeface="+mj-lt"/>
              <a:buAutoNum type="arabicPeriod"/>
            </a:pPr>
            <a:r>
              <a:rPr lang="tr-TR" sz="1200" kern="1200" dirty="0">
                <a:solidFill>
                  <a:schemeClr val="tx1"/>
                </a:solidFill>
                <a:effectLst/>
                <a:latin typeface="+mn-lt"/>
                <a:ea typeface="+mn-ea"/>
                <a:cs typeface="+mn-cs"/>
              </a:rPr>
              <a:t>Hırsız sizce neler düşünmüştür? Yaptığından pişman olmuş mudur? </a:t>
            </a:r>
          </a:p>
        </p:txBody>
      </p:sp>
      <p:sp>
        <p:nvSpPr>
          <p:cNvPr id="4" name="Slayt Numarası Yer Tutucusu 3"/>
          <p:cNvSpPr>
            <a:spLocks noGrp="1"/>
          </p:cNvSpPr>
          <p:nvPr>
            <p:ph type="sldNum" sz="quarter" idx="10"/>
          </p:nvPr>
        </p:nvSpPr>
        <p:spPr/>
        <p:txBody>
          <a:bodyPr/>
          <a:lstStyle/>
          <a:p>
            <a:fld id="{E086B6A4-3783-45AC-A029-8E42DA797938}" type="slidenum">
              <a:rPr lang="tr-TR" smtClean="0"/>
              <a:pPr/>
              <a:t>36</a:t>
            </a:fld>
            <a:endParaRPr lang="tr-TR"/>
          </a:p>
        </p:txBody>
      </p:sp>
    </p:spTree>
    <p:extLst>
      <p:ext uri="{BB962C8B-B14F-4D97-AF65-F5344CB8AC3E}">
        <p14:creationId xmlns:p14="http://schemas.microsoft.com/office/powerpoint/2010/main" val="1152020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Paylaşım soruları</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pPr marL="228600" lvl="0" indent="-228600">
              <a:buFont typeface="+mj-lt"/>
              <a:buAutoNum type="arabicPeriod"/>
            </a:pPr>
            <a:r>
              <a:rPr lang="tr-TR" sz="1200" kern="1200" dirty="0">
                <a:solidFill>
                  <a:schemeClr val="tx1"/>
                </a:solidFill>
                <a:effectLst/>
                <a:latin typeface="+mn-lt"/>
                <a:ea typeface="+mn-ea"/>
                <a:cs typeface="+mn-cs"/>
              </a:rPr>
              <a:t>Kadının yaptığı sizce </a:t>
            </a:r>
            <a:r>
              <a:rPr lang="tr-TR" sz="1200" kern="1200" dirty="0" err="1">
                <a:solidFill>
                  <a:schemeClr val="tx1"/>
                </a:solidFill>
                <a:effectLst/>
                <a:latin typeface="+mn-lt"/>
                <a:ea typeface="+mn-ea"/>
                <a:cs typeface="+mn-cs"/>
              </a:rPr>
              <a:t>doğrumudur</a:t>
            </a:r>
            <a:r>
              <a:rPr lang="tr-TR" sz="1200" kern="1200" dirty="0">
                <a:solidFill>
                  <a:schemeClr val="tx1"/>
                </a:solidFill>
                <a:effectLst/>
                <a:latin typeface="+mn-lt"/>
                <a:ea typeface="+mn-ea"/>
                <a:cs typeface="+mn-cs"/>
              </a:rPr>
              <a:t>?</a:t>
            </a:r>
          </a:p>
          <a:p>
            <a:pPr marL="228600" lvl="0" indent="-228600">
              <a:buFont typeface="+mj-lt"/>
              <a:buAutoNum type="arabicPeriod"/>
            </a:pPr>
            <a:r>
              <a:rPr lang="tr-TR" sz="1200" kern="1200" dirty="0">
                <a:solidFill>
                  <a:schemeClr val="tx1"/>
                </a:solidFill>
                <a:effectLst/>
                <a:latin typeface="+mn-lt"/>
                <a:ea typeface="+mn-ea"/>
                <a:cs typeface="+mn-cs"/>
              </a:rPr>
              <a:t>Deri sahibi sizce mutlu olmuş mudur?</a:t>
            </a:r>
          </a:p>
          <a:p>
            <a:pPr marL="228600" lvl="0" indent="-228600">
              <a:buFont typeface="+mj-lt"/>
              <a:buAutoNum type="arabicPeriod"/>
            </a:pPr>
            <a:r>
              <a:rPr lang="tr-TR" sz="1200" kern="1200" dirty="0">
                <a:solidFill>
                  <a:schemeClr val="tx1"/>
                </a:solidFill>
                <a:effectLst/>
                <a:latin typeface="+mn-lt"/>
                <a:ea typeface="+mn-ea"/>
                <a:cs typeface="+mn-cs"/>
              </a:rPr>
              <a:t>Deri sahibi kadı hakkında neler düşünmüş olabilir?</a:t>
            </a:r>
          </a:p>
          <a:p>
            <a:pPr marL="228600" lvl="0" indent="-228600">
              <a:buFont typeface="+mj-lt"/>
              <a:buAutoNum type="arabicPeriod"/>
            </a:pPr>
            <a:r>
              <a:rPr lang="tr-TR" sz="1200" kern="1200" dirty="0">
                <a:solidFill>
                  <a:schemeClr val="tx1"/>
                </a:solidFill>
                <a:effectLst/>
                <a:latin typeface="+mn-lt"/>
                <a:ea typeface="+mn-ea"/>
                <a:cs typeface="+mn-cs"/>
              </a:rPr>
              <a:t>Hırsız sizce neler düşünmüştür? Yaptığından pişman olmuş mudur? </a:t>
            </a:r>
          </a:p>
        </p:txBody>
      </p:sp>
      <p:sp>
        <p:nvSpPr>
          <p:cNvPr id="4" name="Slayt Numarası Yer Tutucusu 3"/>
          <p:cNvSpPr>
            <a:spLocks noGrp="1"/>
          </p:cNvSpPr>
          <p:nvPr>
            <p:ph type="sldNum" sz="quarter" idx="10"/>
          </p:nvPr>
        </p:nvSpPr>
        <p:spPr/>
        <p:txBody>
          <a:bodyPr/>
          <a:lstStyle/>
          <a:p>
            <a:fld id="{E086B6A4-3783-45AC-A029-8E42DA797938}" type="slidenum">
              <a:rPr lang="tr-TR" smtClean="0"/>
              <a:pPr/>
              <a:t>37</a:t>
            </a:fld>
            <a:endParaRPr lang="tr-TR"/>
          </a:p>
        </p:txBody>
      </p:sp>
    </p:spTree>
    <p:extLst>
      <p:ext uri="{BB962C8B-B14F-4D97-AF65-F5344CB8AC3E}">
        <p14:creationId xmlns:p14="http://schemas.microsoft.com/office/powerpoint/2010/main" val="1434469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Paylaşım soruları</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pPr marL="228600" lvl="0" indent="-228600">
              <a:buFont typeface="+mj-lt"/>
              <a:buAutoNum type="arabicPeriod"/>
            </a:pPr>
            <a:r>
              <a:rPr lang="tr-TR" sz="1200" kern="1200" dirty="0">
                <a:solidFill>
                  <a:schemeClr val="tx1"/>
                </a:solidFill>
                <a:effectLst/>
                <a:latin typeface="+mn-lt"/>
                <a:ea typeface="+mn-ea"/>
                <a:cs typeface="+mn-cs"/>
              </a:rPr>
              <a:t>Kadının yaptığı sizce </a:t>
            </a:r>
            <a:r>
              <a:rPr lang="tr-TR" sz="1200" kern="1200" dirty="0" err="1">
                <a:solidFill>
                  <a:schemeClr val="tx1"/>
                </a:solidFill>
                <a:effectLst/>
                <a:latin typeface="+mn-lt"/>
                <a:ea typeface="+mn-ea"/>
                <a:cs typeface="+mn-cs"/>
              </a:rPr>
              <a:t>doğrumudur</a:t>
            </a:r>
            <a:r>
              <a:rPr lang="tr-TR" sz="1200" kern="1200" dirty="0">
                <a:solidFill>
                  <a:schemeClr val="tx1"/>
                </a:solidFill>
                <a:effectLst/>
                <a:latin typeface="+mn-lt"/>
                <a:ea typeface="+mn-ea"/>
                <a:cs typeface="+mn-cs"/>
              </a:rPr>
              <a:t>?</a:t>
            </a:r>
          </a:p>
          <a:p>
            <a:pPr marL="228600" lvl="0" indent="-228600">
              <a:buFont typeface="+mj-lt"/>
              <a:buAutoNum type="arabicPeriod"/>
            </a:pPr>
            <a:r>
              <a:rPr lang="tr-TR" sz="1200" kern="1200" dirty="0">
                <a:solidFill>
                  <a:schemeClr val="tx1"/>
                </a:solidFill>
                <a:effectLst/>
                <a:latin typeface="+mn-lt"/>
                <a:ea typeface="+mn-ea"/>
                <a:cs typeface="+mn-cs"/>
              </a:rPr>
              <a:t>Deri sahibi sizce mutlu olmuş mudur?</a:t>
            </a:r>
          </a:p>
          <a:p>
            <a:pPr marL="228600" lvl="0" indent="-228600">
              <a:buFont typeface="+mj-lt"/>
              <a:buAutoNum type="arabicPeriod"/>
            </a:pPr>
            <a:r>
              <a:rPr lang="tr-TR" sz="1200" kern="1200" dirty="0">
                <a:solidFill>
                  <a:schemeClr val="tx1"/>
                </a:solidFill>
                <a:effectLst/>
                <a:latin typeface="+mn-lt"/>
                <a:ea typeface="+mn-ea"/>
                <a:cs typeface="+mn-cs"/>
              </a:rPr>
              <a:t>Deri sahibi kadı hakkında neler düşünmüş olabilir?</a:t>
            </a:r>
          </a:p>
          <a:p>
            <a:pPr marL="228600" lvl="0" indent="-228600">
              <a:buFont typeface="+mj-lt"/>
              <a:buAutoNum type="arabicPeriod"/>
            </a:pPr>
            <a:r>
              <a:rPr lang="tr-TR" sz="1200" kern="1200" dirty="0">
                <a:solidFill>
                  <a:schemeClr val="tx1"/>
                </a:solidFill>
                <a:effectLst/>
                <a:latin typeface="+mn-lt"/>
                <a:ea typeface="+mn-ea"/>
                <a:cs typeface="+mn-cs"/>
              </a:rPr>
              <a:t>Hırsız sizce neler düşünmüştür? Yaptığından pişman olmuş mudur? </a:t>
            </a:r>
          </a:p>
        </p:txBody>
      </p:sp>
      <p:sp>
        <p:nvSpPr>
          <p:cNvPr id="4" name="Slayt Numarası Yer Tutucusu 3"/>
          <p:cNvSpPr>
            <a:spLocks noGrp="1"/>
          </p:cNvSpPr>
          <p:nvPr>
            <p:ph type="sldNum" sz="quarter" idx="10"/>
          </p:nvPr>
        </p:nvSpPr>
        <p:spPr/>
        <p:txBody>
          <a:bodyPr/>
          <a:lstStyle/>
          <a:p>
            <a:fld id="{E086B6A4-3783-45AC-A029-8E42DA797938}" type="slidenum">
              <a:rPr lang="tr-TR" smtClean="0"/>
              <a:pPr/>
              <a:t>38</a:t>
            </a:fld>
            <a:endParaRPr lang="tr-TR"/>
          </a:p>
        </p:txBody>
      </p:sp>
    </p:spTree>
    <p:extLst>
      <p:ext uri="{BB962C8B-B14F-4D97-AF65-F5344CB8AC3E}">
        <p14:creationId xmlns:p14="http://schemas.microsoft.com/office/powerpoint/2010/main" val="2141360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Paylaşım soruları</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pPr marL="228600" lvl="0" indent="-228600">
              <a:buFont typeface="+mj-lt"/>
              <a:buAutoNum type="arabicPeriod"/>
            </a:pPr>
            <a:r>
              <a:rPr lang="tr-TR" sz="1200" kern="1200" dirty="0">
                <a:solidFill>
                  <a:schemeClr val="tx1"/>
                </a:solidFill>
                <a:effectLst/>
                <a:latin typeface="+mn-lt"/>
                <a:ea typeface="+mn-ea"/>
                <a:cs typeface="+mn-cs"/>
              </a:rPr>
              <a:t>Kadının yaptığı sizce </a:t>
            </a:r>
            <a:r>
              <a:rPr lang="tr-TR" sz="1200" kern="1200" dirty="0" err="1">
                <a:solidFill>
                  <a:schemeClr val="tx1"/>
                </a:solidFill>
                <a:effectLst/>
                <a:latin typeface="+mn-lt"/>
                <a:ea typeface="+mn-ea"/>
                <a:cs typeface="+mn-cs"/>
              </a:rPr>
              <a:t>doğrumudur</a:t>
            </a:r>
            <a:r>
              <a:rPr lang="tr-TR" sz="1200" kern="1200" dirty="0">
                <a:solidFill>
                  <a:schemeClr val="tx1"/>
                </a:solidFill>
                <a:effectLst/>
                <a:latin typeface="+mn-lt"/>
                <a:ea typeface="+mn-ea"/>
                <a:cs typeface="+mn-cs"/>
              </a:rPr>
              <a:t>?</a:t>
            </a:r>
          </a:p>
          <a:p>
            <a:pPr marL="228600" lvl="0" indent="-228600">
              <a:buFont typeface="+mj-lt"/>
              <a:buAutoNum type="arabicPeriod"/>
            </a:pPr>
            <a:r>
              <a:rPr lang="tr-TR" sz="1200" kern="1200" dirty="0">
                <a:solidFill>
                  <a:schemeClr val="tx1"/>
                </a:solidFill>
                <a:effectLst/>
                <a:latin typeface="+mn-lt"/>
                <a:ea typeface="+mn-ea"/>
                <a:cs typeface="+mn-cs"/>
              </a:rPr>
              <a:t>Deri sahibi sizce mutlu olmuş mudur?</a:t>
            </a:r>
          </a:p>
          <a:p>
            <a:pPr marL="228600" lvl="0" indent="-228600">
              <a:buFont typeface="+mj-lt"/>
              <a:buAutoNum type="arabicPeriod"/>
            </a:pPr>
            <a:r>
              <a:rPr lang="tr-TR" sz="1200" kern="1200" dirty="0">
                <a:solidFill>
                  <a:schemeClr val="tx1"/>
                </a:solidFill>
                <a:effectLst/>
                <a:latin typeface="+mn-lt"/>
                <a:ea typeface="+mn-ea"/>
                <a:cs typeface="+mn-cs"/>
              </a:rPr>
              <a:t>Deri sahibi kadı hakkında neler düşünmüş olabilir?</a:t>
            </a:r>
          </a:p>
          <a:p>
            <a:pPr marL="228600" lvl="0" indent="-228600">
              <a:buFont typeface="+mj-lt"/>
              <a:buAutoNum type="arabicPeriod"/>
            </a:pPr>
            <a:r>
              <a:rPr lang="tr-TR" sz="1200" kern="1200" dirty="0">
                <a:solidFill>
                  <a:schemeClr val="tx1"/>
                </a:solidFill>
                <a:effectLst/>
                <a:latin typeface="+mn-lt"/>
                <a:ea typeface="+mn-ea"/>
                <a:cs typeface="+mn-cs"/>
              </a:rPr>
              <a:t>Hırsız sizce neler düşünmüştür? Yaptığından pişman olmuş mudur? </a:t>
            </a:r>
          </a:p>
        </p:txBody>
      </p:sp>
      <p:sp>
        <p:nvSpPr>
          <p:cNvPr id="4" name="Slayt Numarası Yer Tutucusu 3"/>
          <p:cNvSpPr>
            <a:spLocks noGrp="1"/>
          </p:cNvSpPr>
          <p:nvPr>
            <p:ph type="sldNum" sz="quarter" idx="10"/>
          </p:nvPr>
        </p:nvSpPr>
        <p:spPr/>
        <p:txBody>
          <a:bodyPr/>
          <a:lstStyle/>
          <a:p>
            <a:fld id="{E086B6A4-3783-45AC-A029-8E42DA797938}" type="slidenum">
              <a:rPr lang="tr-TR" smtClean="0"/>
              <a:pPr/>
              <a:t>39</a:t>
            </a:fld>
            <a:endParaRPr lang="tr-TR"/>
          </a:p>
        </p:txBody>
      </p:sp>
    </p:spTree>
    <p:extLst>
      <p:ext uri="{BB962C8B-B14F-4D97-AF65-F5344CB8AC3E}">
        <p14:creationId xmlns:p14="http://schemas.microsoft.com/office/powerpoint/2010/main" val="775095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Paylaşım soruları</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pPr marL="228600" lvl="0" indent="-228600">
              <a:buFont typeface="+mj-lt"/>
              <a:buAutoNum type="arabicPeriod"/>
            </a:pPr>
            <a:r>
              <a:rPr lang="tr-TR" sz="1200" kern="1200" dirty="0">
                <a:solidFill>
                  <a:schemeClr val="tx1"/>
                </a:solidFill>
                <a:effectLst/>
                <a:latin typeface="+mn-lt"/>
                <a:ea typeface="+mn-ea"/>
                <a:cs typeface="+mn-cs"/>
              </a:rPr>
              <a:t>Kadının yaptığı sizce </a:t>
            </a:r>
            <a:r>
              <a:rPr lang="tr-TR" sz="1200" kern="1200" dirty="0" err="1">
                <a:solidFill>
                  <a:schemeClr val="tx1"/>
                </a:solidFill>
                <a:effectLst/>
                <a:latin typeface="+mn-lt"/>
                <a:ea typeface="+mn-ea"/>
                <a:cs typeface="+mn-cs"/>
              </a:rPr>
              <a:t>doğrumudur</a:t>
            </a:r>
            <a:r>
              <a:rPr lang="tr-TR" sz="1200" kern="1200" dirty="0">
                <a:solidFill>
                  <a:schemeClr val="tx1"/>
                </a:solidFill>
                <a:effectLst/>
                <a:latin typeface="+mn-lt"/>
                <a:ea typeface="+mn-ea"/>
                <a:cs typeface="+mn-cs"/>
              </a:rPr>
              <a:t>?</a:t>
            </a:r>
          </a:p>
          <a:p>
            <a:pPr marL="228600" lvl="0" indent="-228600">
              <a:buFont typeface="+mj-lt"/>
              <a:buAutoNum type="arabicPeriod"/>
            </a:pPr>
            <a:r>
              <a:rPr lang="tr-TR" sz="1200" kern="1200" dirty="0">
                <a:solidFill>
                  <a:schemeClr val="tx1"/>
                </a:solidFill>
                <a:effectLst/>
                <a:latin typeface="+mn-lt"/>
                <a:ea typeface="+mn-ea"/>
                <a:cs typeface="+mn-cs"/>
              </a:rPr>
              <a:t>Deri sahibi sizce mutlu olmuş mudur?</a:t>
            </a:r>
          </a:p>
          <a:p>
            <a:pPr marL="228600" lvl="0" indent="-228600">
              <a:buFont typeface="+mj-lt"/>
              <a:buAutoNum type="arabicPeriod"/>
            </a:pPr>
            <a:r>
              <a:rPr lang="tr-TR" sz="1200" kern="1200" dirty="0">
                <a:solidFill>
                  <a:schemeClr val="tx1"/>
                </a:solidFill>
                <a:effectLst/>
                <a:latin typeface="+mn-lt"/>
                <a:ea typeface="+mn-ea"/>
                <a:cs typeface="+mn-cs"/>
              </a:rPr>
              <a:t>Deri sahibi kadı hakkında neler düşünmüş olabilir?</a:t>
            </a:r>
          </a:p>
          <a:p>
            <a:pPr marL="228600" lvl="0" indent="-228600">
              <a:buFont typeface="+mj-lt"/>
              <a:buAutoNum type="arabicPeriod"/>
            </a:pPr>
            <a:r>
              <a:rPr lang="tr-TR" sz="1200" kern="1200" dirty="0">
                <a:solidFill>
                  <a:schemeClr val="tx1"/>
                </a:solidFill>
                <a:effectLst/>
                <a:latin typeface="+mn-lt"/>
                <a:ea typeface="+mn-ea"/>
                <a:cs typeface="+mn-cs"/>
              </a:rPr>
              <a:t>Hırsız sizce neler düşünmüştür? Yaptığından pişman olmuş mudur? </a:t>
            </a:r>
          </a:p>
        </p:txBody>
      </p:sp>
      <p:sp>
        <p:nvSpPr>
          <p:cNvPr id="4" name="Slayt Numarası Yer Tutucusu 3"/>
          <p:cNvSpPr>
            <a:spLocks noGrp="1"/>
          </p:cNvSpPr>
          <p:nvPr>
            <p:ph type="sldNum" sz="quarter" idx="10"/>
          </p:nvPr>
        </p:nvSpPr>
        <p:spPr/>
        <p:txBody>
          <a:bodyPr/>
          <a:lstStyle/>
          <a:p>
            <a:fld id="{E086B6A4-3783-45AC-A029-8E42DA797938}" type="slidenum">
              <a:rPr lang="tr-TR" smtClean="0"/>
              <a:pPr/>
              <a:t>40</a:t>
            </a:fld>
            <a:endParaRPr lang="tr-TR"/>
          </a:p>
        </p:txBody>
      </p:sp>
    </p:spTree>
    <p:extLst>
      <p:ext uri="{BB962C8B-B14F-4D97-AF65-F5344CB8AC3E}">
        <p14:creationId xmlns:p14="http://schemas.microsoft.com/office/powerpoint/2010/main" val="3968086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Paylaşım soruları</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pPr marL="228600" lvl="0" indent="-228600">
              <a:buFont typeface="+mj-lt"/>
              <a:buAutoNum type="arabicPeriod"/>
            </a:pPr>
            <a:r>
              <a:rPr lang="tr-TR" sz="1200" kern="1200" dirty="0">
                <a:solidFill>
                  <a:schemeClr val="tx1"/>
                </a:solidFill>
                <a:effectLst/>
                <a:latin typeface="+mn-lt"/>
                <a:ea typeface="+mn-ea"/>
                <a:cs typeface="+mn-cs"/>
              </a:rPr>
              <a:t>Kadının yaptığı sizce </a:t>
            </a:r>
            <a:r>
              <a:rPr lang="tr-TR" sz="1200" kern="1200" dirty="0" err="1">
                <a:solidFill>
                  <a:schemeClr val="tx1"/>
                </a:solidFill>
                <a:effectLst/>
                <a:latin typeface="+mn-lt"/>
                <a:ea typeface="+mn-ea"/>
                <a:cs typeface="+mn-cs"/>
              </a:rPr>
              <a:t>doğrumudur</a:t>
            </a:r>
            <a:r>
              <a:rPr lang="tr-TR" sz="1200" kern="1200" dirty="0">
                <a:solidFill>
                  <a:schemeClr val="tx1"/>
                </a:solidFill>
                <a:effectLst/>
                <a:latin typeface="+mn-lt"/>
                <a:ea typeface="+mn-ea"/>
                <a:cs typeface="+mn-cs"/>
              </a:rPr>
              <a:t>?</a:t>
            </a:r>
          </a:p>
          <a:p>
            <a:pPr marL="228600" lvl="0" indent="-228600">
              <a:buFont typeface="+mj-lt"/>
              <a:buAutoNum type="arabicPeriod"/>
            </a:pPr>
            <a:r>
              <a:rPr lang="tr-TR" sz="1200" kern="1200" dirty="0">
                <a:solidFill>
                  <a:schemeClr val="tx1"/>
                </a:solidFill>
                <a:effectLst/>
                <a:latin typeface="+mn-lt"/>
                <a:ea typeface="+mn-ea"/>
                <a:cs typeface="+mn-cs"/>
              </a:rPr>
              <a:t>Deri sahibi sizce mutlu olmuş mudur?</a:t>
            </a:r>
          </a:p>
          <a:p>
            <a:pPr marL="228600" lvl="0" indent="-228600">
              <a:buFont typeface="+mj-lt"/>
              <a:buAutoNum type="arabicPeriod"/>
            </a:pPr>
            <a:r>
              <a:rPr lang="tr-TR" sz="1200" kern="1200" dirty="0">
                <a:solidFill>
                  <a:schemeClr val="tx1"/>
                </a:solidFill>
                <a:effectLst/>
                <a:latin typeface="+mn-lt"/>
                <a:ea typeface="+mn-ea"/>
                <a:cs typeface="+mn-cs"/>
              </a:rPr>
              <a:t>Deri sahibi kadı hakkında neler düşünmüş olabilir?</a:t>
            </a:r>
          </a:p>
          <a:p>
            <a:pPr marL="228600" lvl="0" indent="-228600">
              <a:buFont typeface="+mj-lt"/>
              <a:buAutoNum type="arabicPeriod"/>
            </a:pPr>
            <a:r>
              <a:rPr lang="tr-TR" sz="1200" kern="1200" dirty="0">
                <a:solidFill>
                  <a:schemeClr val="tx1"/>
                </a:solidFill>
                <a:effectLst/>
                <a:latin typeface="+mn-lt"/>
                <a:ea typeface="+mn-ea"/>
                <a:cs typeface="+mn-cs"/>
              </a:rPr>
              <a:t>Hırsız sizce neler düşünmüştür? Yaptığından pişman olmuş mudur? </a:t>
            </a:r>
          </a:p>
        </p:txBody>
      </p:sp>
      <p:sp>
        <p:nvSpPr>
          <p:cNvPr id="4" name="Slayt Numarası Yer Tutucusu 3"/>
          <p:cNvSpPr>
            <a:spLocks noGrp="1"/>
          </p:cNvSpPr>
          <p:nvPr>
            <p:ph type="sldNum" sz="quarter" idx="10"/>
          </p:nvPr>
        </p:nvSpPr>
        <p:spPr/>
        <p:txBody>
          <a:bodyPr/>
          <a:lstStyle/>
          <a:p>
            <a:fld id="{E086B6A4-3783-45AC-A029-8E42DA797938}" type="slidenum">
              <a:rPr lang="tr-TR" smtClean="0"/>
              <a:pPr/>
              <a:t>41</a:t>
            </a:fld>
            <a:endParaRPr lang="tr-TR"/>
          </a:p>
        </p:txBody>
      </p:sp>
    </p:spTree>
    <p:extLst>
      <p:ext uri="{BB962C8B-B14F-4D97-AF65-F5344CB8AC3E}">
        <p14:creationId xmlns:p14="http://schemas.microsoft.com/office/powerpoint/2010/main" val="2949073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Paylaşım soruları</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a:t>
            </a:r>
            <a:endParaRPr lang="tr-TR" sz="1200" kern="1200" dirty="0">
              <a:solidFill>
                <a:schemeClr val="tx1"/>
              </a:solidFill>
              <a:effectLst/>
              <a:latin typeface="+mn-lt"/>
              <a:ea typeface="+mn-ea"/>
              <a:cs typeface="+mn-cs"/>
            </a:endParaRPr>
          </a:p>
          <a:p>
            <a:pPr marL="228600" lvl="0" indent="-228600">
              <a:buFont typeface="+mj-lt"/>
              <a:buAutoNum type="arabicPeriod"/>
            </a:pPr>
            <a:r>
              <a:rPr lang="tr-TR" sz="1200" kern="1200" dirty="0">
                <a:solidFill>
                  <a:schemeClr val="tx1"/>
                </a:solidFill>
                <a:effectLst/>
                <a:latin typeface="+mn-lt"/>
                <a:ea typeface="+mn-ea"/>
                <a:cs typeface="+mn-cs"/>
              </a:rPr>
              <a:t>Kadının yaptığı sizce </a:t>
            </a:r>
            <a:r>
              <a:rPr lang="tr-TR" sz="1200" kern="1200" dirty="0" err="1">
                <a:solidFill>
                  <a:schemeClr val="tx1"/>
                </a:solidFill>
                <a:effectLst/>
                <a:latin typeface="+mn-lt"/>
                <a:ea typeface="+mn-ea"/>
                <a:cs typeface="+mn-cs"/>
              </a:rPr>
              <a:t>doğrumudur</a:t>
            </a:r>
            <a:r>
              <a:rPr lang="tr-TR" sz="1200" kern="1200" dirty="0">
                <a:solidFill>
                  <a:schemeClr val="tx1"/>
                </a:solidFill>
                <a:effectLst/>
                <a:latin typeface="+mn-lt"/>
                <a:ea typeface="+mn-ea"/>
                <a:cs typeface="+mn-cs"/>
              </a:rPr>
              <a:t>?</a:t>
            </a:r>
          </a:p>
          <a:p>
            <a:pPr marL="228600" lvl="0" indent="-228600">
              <a:buFont typeface="+mj-lt"/>
              <a:buAutoNum type="arabicPeriod"/>
            </a:pPr>
            <a:r>
              <a:rPr lang="tr-TR" sz="1200" kern="1200" dirty="0">
                <a:solidFill>
                  <a:schemeClr val="tx1"/>
                </a:solidFill>
                <a:effectLst/>
                <a:latin typeface="+mn-lt"/>
                <a:ea typeface="+mn-ea"/>
                <a:cs typeface="+mn-cs"/>
              </a:rPr>
              <a:t>Deri sahibi sizce mutlu olmuş mudur?</a:t>
            </a:r>
          </a:p>
          <a:p>
            <a:pPr marL="228600" lvl="0" indent="-228600">
              <a:buFont typeface="+mj-lt"/>
              <a:buAutoNum type="arabicPeriod"/>
            </a:pPr>
            <a:r>
              <a:rPr lang="tr-TR" sz="1200" kern="1200" dirty="0">
                <a:solidFill>
                  <a:schemeClr val="tx1"/>
                </a:solidFill>
                <a:effectLst/>
                <a:latin typeface="+mn-lt"/>
                <a:ea typeface="+mn-ea"/>
                <a:cs typeface="+mn-cs"/>
              </a:rPr>
              <a:t>Deri sahibi kadı hakkında neler düşünmüş olabilir?</a:t>
            </a:r>
          </a:p>
          <a:p>
            <a:pPr marL="228600" lvl="0" indent="-228600">
              <a:buFont typeface="+mj-lt"/>
              <a:buAutoNum type="arabicPeriod"/>
            </a:pPr>
            <a:r>
              <a:rPr lang="tr-TR" sz="1200" kern="1200" dirty="0">
                <a:solidFill>
                  <a:schemeClr val="tx1"/>
                </a:solidFill>
                <a:effectLst/>
                <a:latin typeface="+mn-lt"/>
                <a:ea typeface="+mn-ea"/>
                <a:cs typeface="+mn-cs"/>
              </a:rPr>
              <a:t>Hırsız sizce neler düşünmüştür? Yaptığından pişman olmuş mudur? </a:t>
            </a:r>
          </a:p>
        </p:txBody>
      </p:sp>
      <p:sp>
        <p:nvSpPr>
          <p:cNvPr id="4" name="Slayt Numarası Yer Tutucusu 3"/>
          <p:cNvSpPr>
            <a:spLocks noGrp="1"/>
          </p:cNvSpPr>
          <p:nvPr>
            <p:ph type="sldNum" sz="quarter" idx="10"/>
          </p:nvPr>
        </p:nvSpPr>
        <p:spPr/>
        <p:txBody>
          <a:bodyPr/>
          <a:lstStyle/>
          <a:p>
            <a:fld id="{E086B6A4-3783-45AC-A029-8E42DA797938}" type="slidenum">
              <a:rPr lang="tr-TR" smtClean="0"/>
              <a:pPr/>
              <a:t>42</a:t>
            </a:fld>
            <a:endParaRPr lang="tr-TR"/>
          </a:p>
        </p:txBody>
      </p:sp>
    </p:spTree>
    <p:extLst>
      <p:ext uri="{BB962C8B-B14F-4D97-AF65-F5344CB8AC3E}">
        <p14:creationId xmlns:p14="http://schemas.microsoft.com/office/powerpoint/2010/main" val="3291566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2F02DA24-B251-49BB-BE24-532678375E1B}" type="datetimeFigureOut">
              <a:rPr lang="tr-TR" smtClean="0"/>
              <a:pPr/>
              <a:t>5.08.2020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E5598B6-E550-4A30-BBD7-AC578A58E91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2F02DA24-B251-49BB-BE24-532678375E1B}" type="datetimeFigureOut">
              <a:rPr lang="tr-TR" smtClean="0"/>
              <a:pPr/>
              <a:t>5.08.2020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E5598B6-E550-4A30-BBD7-AC578A58E91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2F02DA24-B251-49BB-BE24-532678375E1B}" type="datetimeFigureOut">
              <a:rPr lang="tr-TR" smtClean="0"/>
              <a:pPr/>
              <a:t>5.08.2020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E5598B6-E550-4A30-BBD7-AC578A58E91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2F02DA24-B251-49BB-BE24-532678375E1B}" type="datetimeFigureOut">
              <a:rPr lang="tr-TR" smtClean="0"/>
              <a:pPr/>
              <a:t>5.08.2020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E5598B6-E550-4A30-BBD7-AC578A58E91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2F02DA24-B251-49BB-BE24-532678375E1B}" type="datetimeFigureOut">
              <a:rPr lang="tr-TR" smtClean="0"/>
              <a:pPr/>
              <a:t>5.08.2020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E5598B6-E550-4A30-BBD7-AC578A58E91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2F02DA24-B251-49BB-BE24-532678375E1B}" type="datetimeFigureOut">
              <a:rPr lang="tr-TR" smtClean="0"/>
              <a:pPr/>
              <a:t>5.08.2020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E5598B6-E550-4A30-BBD7-AC578A58E91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2F02DA24-B251-49BB-BE24-532678375E1B}" type="datetimeFigureOut">
              <a:rPr lang="tr-TR" smtClean="0"/>
              <a:pPr/>
              <a:t>5.08.2020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E5598B6-E550-4A30-BBD7-AC578A58E91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2F02DA24-B251-49BB-BE24-532678375E1B}" type="datetimeFigureOut">
              <a:rPr lang="tr-TR" smtClean="0"/>
              <a:pPr/>
              <a:t>5.08.2020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E5598B6-E550-4A30-BBD7-AC578A58E91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F02DA24-B251-49BB-BE24-532678375E1B}" type="datetimeFigureOut">
              <a:rPr lang="tr-TR" smtClean="0"/>
              <a:pPr/>
              <a:t>5.08.2020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E5598B6-E550-4A30-BBD7-AC578A58E91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2F02DA24-B251-49BB-BE24-532678375E1B}" type="datetimeFigureOut">
              <a:rPr lang="tr-TR" smtClean="0"/>
              <a:pPr/>
              <a:t>5.08.2020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E5598B6-E550-4A30-BBD7-AC578A58E91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2F02DA24-B251-49BB-BE24-532678375E1B}" type="datetimeFigureOut">
              <a:rPr lang="tr-TR" smtClean="0"/>
              <a:pPr/>
              <a:t>5.08.2020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E5598B6-E550-4A30-BBD7-AC578A58E91F}"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2DA24-B251-49BB-BE24-532678375E1B}" type="datetimeFigureOut">
              <a:rPr lang="tr-TR" smtClean="0"/>
              <a:pPr/>
              <a:t>5.08.2020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5598B6-E550-4A30-BBD7-AC578A58E91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6" descr="D:\SUNULAR\SLAYT VE SUNULAR İÇİN RESİMLER\www.hazretieyupsultan.com png resimler\ek_tezhip_5.png"/>
          <p:cNvPicPr>
            <a:picLocks noChangeAspect="1" noChangeArrowheads="1"/>
          </p:cNvPicPr>
          <p:nvPr/>
        </p:nvPicPr>
        <p:blipFill>
          <a:blip r:embed="rId2" cstate="print"/>
          <a:srcRect/>
          <a:stretch>
            <a:fillRect/>
          </a:stretch>
        </p:blipFill>
        <p:spPr bwMode="auto">
          <a:xfrm>
            <a:off x="5858474" y="3000372"/>
            <a:ext cx="3285526" cy="3857628"/>
          </a:xfrm>
          <a:prstGeom prst="rect">
            <a:avLst/>
          </a:prstGeom>
          <a:noFill/>
        </p:spPr>
      </p:pic>
      <p:sp>
        <p:nvSpPr>
          <p:cNvPr id="5" name="4 Dikdörtgen"/>
          <p:cNvSpPr/>
          <p:nvPr/>
        </p:nvSpPr>
        <p:spPr>
          <a:xfrm>
            <a:off x="0" y="1000108"/>
            <a:ext cx="9072594" cy="3786214"/>
          </a:xfrm>
          <a:prstGeom prst="rect">
            <a:avLst/>
          </a:prstGeom>
          <a:solidFill>
            <a:schemeClr val="accent6">
              <a:lumMod val="40000"/>
              <a:lumOff val="6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9900" b="1" dirty="0">
                <a:solidFill>
                  <a:srgbClr val="C00000"/>
                </a:solidFill>
                <a:latin typeface="Vijaya" panose="020B0604020202020204" pitchFamily="34" charset="0"/>
                <a:cs typeface="Vijaya" panose="020B0604020202020204" pitchFamily="34" charset="0"/>
              </a:rPr>
              <a:t>Adalet</a:t>
            </a:r>
          </a:p>
        </p:txBody>
      </p:sp>
      <p:pic>
        <p:nvPicPr>
          <p:cNvPr id="15" name="Picture 2" descr="Datei:Diyanet İşleri Başkanlığı logo.svg"/>
          <p:cNvPicPr>
            <a:picLocks noChangeAspect="1" noChangeArrowheads="1"/>
          </p:cNvPicPr>
          <p:nvPr/>
        </p:nvPicPr>
        <p:blipFill>
          <a:blip r:embed="rId3" cstate="print"/>
          <a:srcRect/>
          <a:stretch>
            <a:fillRect/>
          </a:stretch>
        </p:blipFill>
        <p:spPr bwMode="auto">
          <a:xfrm>
            <a:off x="71406" y="-24"/>
            <a:ext cx="1116218" cy="1112503"/>
          </a:xfrm>
          <a:prstGeom prst="ellipse">
            <a:avLst/>
          </a:prstGeom>
          <a:noFill/>
        </p:spPr>
      </p:pic>
      <p:pic>
        <p:nvPicPr>
          <p:cNvPr id="16" name="Picture 4" descr="D:\SUNULAR\SLAYT VE SUNULAR İÇİN RESİMLER\PNG RESİMLERİ\Turkey.png"/>
          <p:cNvPicPr>
            <a:picLocks noChangeAspect="1" noChangeArrowheads="1"/>
          </p:cNvPicPr>
          <p:nvPr/>
        </p:nvPicPr>
        <p:blipFill>
          <a:blip r:embed="rId4" cstate="print"/>
          <a:srcRect/>
          <a:stretch>
            <a:fillRect/>
          </a:stretch>
        </p:blipFill>
        <p:spPr bwMode="auto">
          <a:xfrm>
            <a:off x="7936475" y="-23"/>
            <a:ext cx="1172029" cy="1172030"/>
          </a:xfrm>
          <a:prstGeom prst="rect">
            <a:avLst/>
          </a:prstGeom>
          <a:noFill/>
        </p:spPr>
      </p:pic>
      <p:sp>
        <p:nvSpPr>
          <p:cNvPr id="17" name="16 Dikdörtgen"/>
          <p:cNvSpPr/>
          <p:nvPr/>
        </p:nvSpPr>
        <p:spPr>
          <a:xfrm>
            <a:off x="2714644" y="6202940"/>
            <a:ext cx="3071834" cy="369332"/>
          </a:xfrm>
          <a:prstGeom prst="rect">
            <a:avLst/>
          </a:prstGeom>
          <a:noFill/>
        </p:spPr>
        <p:txBody>
          <a:bodyPr wrap="square">
            <a:spAutoFit/>
          </a:bodyPr>
          <a:lstStyle/>
          <a:p>
            <a:pPr algn="ctr"/>
            <a:r>
              <a:rPr lang="tr-TR" b="1" dirty="0" err="1">
                <a:latin typeface="Times New Roman" pitchFamily="18" charset="0"/>
                <a:cs typeface="Times New Roman" pitchFamily="18" charset="0"/>
              </a:rPr>
              <a:t>idrisyavuzyigit</a:t>
            </a:r>
            <a:r>
              <a:rPr lang="tr-TR" b="1" dirty="0">
                <a:latin typeface="Times New Roman" pitchFamily="18" charset="0"/>
                <a:cs typeface="Times New Roman" pitchFamily="18" charset="0"/>
              </a:rPr>
              <a:t>@</a:t>
            </a:r>
            <a:r>
              <a:rPr lang="tr-TR" b="1" dirty="0" err="1">
                <a:latin typeface="Times New Roman" pitchFamily="18" charset="0"/>
                <a:cs typeface="Times New Roman" pitchFamily="18" charset="0"/>
              </a:rPr>
              <a:t>hotmail</a:t>
            </a:r>
            <a:r>
              <a:rPr lang="tr-TR" b="1" dirty="0">
                <a:latin typeface="Times New Roman" pitchFamily="18" charset="0"/>
                <a:cs typeface="Times New Roman" pitchFamily="18" charset="0"/>
              </a:rPr>
              <a:t>.com</a:t>
            </a:r>
          </a:p>
        </p:txBody>
      </p:sp>
      <p:sp>
        <p:nvSpPr>
          <p:cNvPr id="18" name="17 Dikdörtgen"/>
          <p:cNvSpPr/>
          <p:nvPr/>
        </p:nvSpPr>
        <p:spPr>
          <a:xfrm>
            <a:off x="2357454" y="5812713"/>
            <a:ext cx="3857620" cy="523220"/>
          </a:xfrm>
          <a:prstGeom prst="rect">
            <a:avLst/>
          </a:prstGeom>
          <a:noFill/>
        </p:spPr>
        <p:txBody>
          <a:bodyPr wrap="square">
            <a:spAutoFit/>
          </a:bodyPr>
          <a:lstStyle/>
          <a:p>
            <a:pPr algn="ctr"/>
            <a:r>
              <a:rPr lang="tr-TR" sz="2800" b="1" dirty="0">
                <a:latin typeface="Vivaldi" pitchFamily="66" charset="0"/>
                <a:cs typeface="Times New Roman" pitchFamily="18" charset="0"/>
              </a:rPr>
              <a:t>İ</a:t>
            </a:r>
            <a:r>
              <a:rPr lang="tr-TR" sz="2800" b="1" dirty="0">
                <a:latin typeface="Times New Roman" pitchFamily="18" charset="0"/>
                <a:cs typeface="Times New Roman" pitchFamily="18" charset="0"/>
              </a:rPr>
              <a:t>dris YAVUZYİĞİT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085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4800" b="1" dirty="0">
                <a:solidFill>
                  <a:schemeClr val="tx1"/>
                </a:solidFill>
              </a:rPr>
              <a:t>Allah’ın Sözü Doğru ve Adildir.</a:t>
            </a:r>
            <a:endParaRPr lang="tr-TR" sz="4800" dirty="0">
              <a:solidFill>
                <a:schemeClr val="tx1"/>
              </a:solidFill>
            </a:endParaRPr>
          </a:p>
        </p:txBody>
      </p:sp>
      <p:sp>
        <p:nvSpPr>
          <p:cNvPr id="6" name="5 Dikdörtgen"/>
          <p:cNvSpPr/>
          <p:nvPr/>
        </p:nvSpPr>
        <p:spPr>
          <a:xfrm>
            <a:off x="251520" y="1268760"/>
            <a:ext cx="8712968"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4000" b="1" u="sng" dirty="0">
                <a:solidFill>
                  <a:schemeClr val="tx1"/>
                </a:solidFill>
              </a:rPr>
              <a:t>Allah’ın Sözünü Değiştirecek Yoktur</a:t>
            </a:r>
            <a:r>
              <a:rPr lang="tr-TR" sz="4000" u="sng" dirty="0">
                <a:solidFill>
                  <a:schemeClr val="tx1"/>
                </a:solidFill>
              </a:rPr>
              <a:t> </a:t>
            </a:r>
            <a:endParaRPr lang="tr-TR" sz="4000" dirty="0">
              <a:solidFill>
                <a:schemeClr val="tx1"/>
              </a:solidFill>
            </a:endParaRPr>
          </a:p>
          <a:p>
            <a:pPr algn="ctr" rtl="1"/>
            <a:r>
              <a:rPr lang="ar-SA" sz="4000" dirty="0">
                <a:solidFill>
                  <a:schemeClr val="tx1"/>
                </a:solidFill>
                <a:latin typeface="HASENAT" panose="01000600020000020003" pitchFamily="2" charset="-78"/>
                <a:cs typeface="HASENAT" panose="01000600020000020003" pitchFamily="2" charset="-78"/>
              </a:rPr>
              <a:t>وَتَمَّتْ كَلِمَتُ رَبِّكَ صِدْقًا وَعَدْلًا لَا مُبَدِّلَ لِكَلِمَاتِهٖ وَهُوَ السَّمٖيعُ الْعَلٖيمُ </a:t>
            </a:r>
            <a:endParaRPr lang="tr-TR" sz="4000" dirty="0">
              <a:solidFill>
                <a:schemeClr val="tx1"/>
              </a:solidFill>
              <a:latin typeface="HASENAT" panose="01000600020000020003" pitchFamily="2" charset="-78"/>
              <a:cs typeface="HASENAT" panose="01000600020000020003" pitchFamily="2" charset="-78"/>
            </a:endParaRPr>
          </a:p>
          <a:p>
            <a:pPr algn="just"/>
            <a:r>
              <a:rPr lang="tr-TR" sz="4000" dirty="0">
                <a:solidFill>
                  <a:schemeClr val="tx1"/>
                </a:solidFill>
              </a:rPr>
              <a:t>“</a:t>
            </a:r>
            <a:r>
              <a:rPr lang="tr-TR" sz="4000" b="1" dirty="0">
                <a:solidFill>
                  <a:srgbClr val="FF0000"/>
                </a:solidFill>
              </a:rPr>
              <a:t>Rabbinin sözü, doğruluk ve adalet bakımından tamamlanmıştır.</a:t>
            </a:r>
            <a:r>
              <a:rPr lang="tr-TR" sz="4000" dirty="0">
                <a:solidFill>
                  <a:srgbClr val="FF0000"/>
                </a:solidFill>
              </a:rPr>
              <a:t> </a:t>
            </a:r>
            <a:r>
              <a:rPr lang="tr-TR" sz="4000" dirty="0">
                <a:solidFill>
                  <a:schemeClr val="tx1"/>
                </a:solidFill>
              </a:rPr>
              <a:t>O'nun sözlerini değiştirecek kimse yoktur. O işitendir, bilendir.” </a:t>
            </a:r>
            <a:r>
              <a:rPr lang="tr-TR" sz="1400" dirty="0">
                <a:solidFill>
                  <a:schemeClr val="tx1"/>
                </a:solidFill>
              </a:rPr>
              <a:t>(EN'ÂM 115.)</a:t>
            </a:r>
          </a:p>
        </p:txBody>
      </p:sp>
    </p:spTree>
    <p:extLst>
      <p:ext uri="{BB962C8B-B14F-4D97-AF65-F5344CB8AC3E}">
        <p14:creationId xmlns:p14="http://schemas.microsoft.com/office/powerpoint/2010/main" val="869983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085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4400" b="1" dirty="0">
                <a:solidFill>
                  <a:schemeClr val="tx1"/>
                </a:solidFill>
              </a:rPr>
              <a:t>Adaletin Temel Kaynağı: Kuran-ı Kerim </a:t>
            </a:r>
            <a:endParaRPr lang="tr-TR" sz="4400" dirty="0">
              <a:solidFill>
                <a:schemeClr val="tx1"/>
              </a:solidFill>
            </a:endParaRPr>
          </a:p>
        </p:txBody>
      </p:sp>
      <p:sp>
        <p:nvSpPr>
          <p:cNvPr id="6" name="5 Dikdörtgen"/>
          <p:cNvSpPr/>
          <p:nvPr/>
        </p:nvSpPr>
        <p:spPr>
          <a:xfrm>
            <a:off x="395536" y="1268760"/>
            <a:ext cx="8568952"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tr-TR" sz="3200" b="1" dirty="0">
                <a:solidFill>
                  <a:schemeClr val="tx1"/>
                </a:solidFill>
              </a:rPr>
              <a:t>Allah, </a:t>
            </a:r>
            <a:r>
              <a:rPr lang="tr-TR" sz="3200" b="1" dirty="0">
                <a:solidFill>
                  <a:srgbClr val="FF0000"/>
                </a:solidFill>
              </a:rPr>
              <a:t>Kitaplarını İnsanlar Arasında Adaleti Sağlamak İçin Gönderir.</a:t>
            </a:r>
            <a:r>
              <a:rPr lang="tr-TR" sz="3200" b="1" dirty="0">
                <a:solidFill>
                  <a:schemeClr val="tx1"/>
                </a:solidFill>
              </a:rPr>
              <a:t> </a:t>
            </a:r>
            <a:r>
              <a:rPr lang="tr-TR" sz="3200" b="1" dirty="0">
                <a:solidFill>
                  <a:srgbClr val="7030A0"/>
                </a:solidFill>
              </a:rPr>
              <a:t>Kuran-ı kerim adaletin temel kaynağı ve terazisidir. </a:t>
            </a:r>
            <a:r>
              <a:rPr lang="tr-TR" sz="3200" b="1" dirty="0">
                <a:solidFill>
                  <a:srgbClr val="0070C0"/>
                </a:solidFill>
              </a:rPr>
              <a:t>Her şey ona arz edilir</a:t>
            </a:r>
            <a:r>
              <a:rPr lang="tr-TR" sz="3200" b="1" dirty="0">
                <a:solidFill>
                  <a:schemeClr val="tx1"/>
                </a:solidFill>
              </a:rPr>
              <a:t>.</a:t>
            </a:r>
            <a:endParaRPr lang="tr-TR" sz="3200" dirty="0">
              <a:solidFill>
                <a:schemeClr val="tx1"/>
              </a:solidFill>
            </a:endParaRPr>
          </a:p>
          <a:p>
            <a:pPr algn="ctr" rtl="1"/>
            <a:r>
              <a:rPr lang="ar-SA" sz="4000" dirty="0">
                <a:solidFill>
                  <a:schemeClr val="tx1"/>
                </a:solidFill>
                <a:latin typeface="HASENAT" panose="01000600020000020003" pitchFamily="2" charset="-78"/>
                <a:cs typeface="HASENAT" panose="01000600020000020003" pitchFamily="2" charset="-78"/>
              </a:rPr>
              <a:t>اِنَّا اَنْزَلْنَا اِلَيْكَ الْكِتَابَ بِالْحَقِّ لِتَحْكُمَ بَيْنَ النَّاسِ بِمَا اَرٰيكَ اللّٰهُ وَلَا تَكُنْ لِلْخَائِنٖينَ خَصٖيمًا </a:t>
            </a:r>
            <a:endParaRPr lang="tr-TR" sz="4000" dirty="0">
              <a:solidFill>
                <a:schemeClr val="tx1"/>
              </a:solidFill>
              <a:latin typeface="HASENAT" panose="01000600020000020003" pitchFamily="2" charset="-78"/>
              <a:cs typeface="HASENAT" panose="01000600020000020003" pitchFamily="2" charset="-78"/>
            </a:endParaRPr>
          </a:p>
          <a:p>
            <a:pPr algn="just"/>
            <a:r>
              <a:rPr lang="tr-TR" sz="3200" dirty="0">
                <a:solidFill>
                  <a:schemeClr val="tx1"/>
                </a:solidFill>
              </a:rPr>
              <a:t>“</a:t>
            </a:r>
            <a:r>
              <a:rPr lang="tr-TR" sz="3200" dirty="0">
                <a:solidFill>
                  <a:srgbClr val="0070C0"/>
                </a:solidFill>
              </a:rPr>
              <a:t>Allah'ın sana gösterdiği şekilde insanlar arasında hükmedesin diye </a:t>
            </a:r>
            <a:r>
              <a:rPr lang="tr-TR" sz="3200" b="1" dirty="0">
                <a:solidFill>
                  <a:srgbClr val="FF0000"/>
                </a:solidFill>
              </a:rPr>
              <a:t>sana Kitap'ı hak ile indirdik</a:t>
            </a:r>
            <a:r>
              <a:rPr lang="tr-TR" sz="3200" dirty="0">
                <a:solidFill>
                  <a:schemeClr val="tx1"/>
                </a:solidFill>
              </a:rPr>
              <a:t>; hainlerden taraf olma!” </a:t>
            </a:r>
            <a:r>
              <a:rPr lang="tr-TR" sz="1400" dirty="0">
                <a:solidFill>
                  <a:schemeClr val="tx1"/>
                </a:solidFill>
              </a:rPr>
              <a:t>(NİSA 105)</a:t>
            </a:r>
          </a:p>
        </p:txBody>
      </p:sp>
    </p:spTree>
    <p:extLst>
      <p:ext uri="{BB962C8B-B14F-4D97-AF65-F5344CB8AC3E}">
        <p14:creationId xmlns:p14="http://schemas.microsoft.com/office/powerpoint/2010/main" val="2882689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085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4400" b="1" dirty="0">
                <a:solidFill>
                  <a:schemeClr val="tx1"/>
                </a:solidFill>
              </a:rPr>
              <a:t>Adaletin Temel Kaynağı: Kuran-ı Kerim </a:t>
            </a:r>
            <a:endParaRPr lang="tr-TR" sz="4400" dirty="0">
              <a:solidFill>
                <a:schemeClr val="tx1"/>
              </a:solidFill>
            </a:endParaRPr>
          </a:p>
        </p:txBody>
      </p:sp>
      <p:sp>
        <p:nvSpPr>
          <p:cNvPr id="6" name="5 Dikdörtgen"/>
          <p:cNvSpPr/>
          <p:nvPr/>
        </p:nvSpPr>
        <p:spPr>
          <a:xfrm>
            <a:off x="395536" y="1268760"/>
            <a:ext cx="8568952"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u="sng" dirty="0">
                <a:solidFill>
                  <a:srgbClr val="FF0000"/>
                </a:solidFill>
              </a:rPr>
              <a:t>Ensar’dan, </a:t>
            </a:r>
            <a:r>
              <a:rPr lang="tr-TR" sz="2000" b="1" u="sng" dirty="0">
                <a:solidFill>
                  <a:srgbClr val="FF0000"/>
                </a:solidFill>
              </a:rPr>
              <a:t>Zafer b. Haris Oğullarından Görünüşte Müslüman olan </a:t>
            </a:r>
            <a:r>
              <a:rPr lang="tr-TR" sz="2000" b="1" u="sng" dirty="0" err="1">
                <a:solidFill>
                  <a:srgbClr val="FF0000"/>
                </a:solidFill>
              </a:rPr>
              <a:t>T</a:t>
            </a:r>
            <a:r>
              <a:rPr lang="tr-TR" sz="2000" b="1" u="sng" dirty="0" err="1">
                <a:solidFill>
                  <a:srgbClr val="7030A0"/>
                </a:solidFill>
              </a:rPr>
              <a:t>u'me</a:t>
            </a:r>
            <a:r>
              <a:rPr lang="tr-TR" sz="2000" b="1" u="sng" dirty="0">
                <a:solidFill>
                  <a:srgbClr val="7030A0"/>
                </a:solidFill>
              </a:rPr>
              <a:t> b. </a:t>
            </a:r>
            <a:r>
              <a:rPr lang="tr-TR" sz="2000" b="1" u="sng" dirty="0" err="1">
                <a:solidFill>
                  <a:srgbClr val="7030A0"/>
                </a:solidFill>
              </a:rPr>
              <a:t>Übeyrik</a:t>
            </a:r>
            <a:r>
              <a:rPr lang="tr-TR" sz="2000" u="sng" dirty="0">
                <a:solidFill>
                  <a:srgbClr val="7030A0"/>
                </a:solidFill>
              </a:rPr>
              <a:t> </a:t>
            </a:r>
            <a:r>
              <a:rPr lang="tr-TR" sz="2000" u="sng" dirty="0">
                <a:solidFill>
                  <a:srgbClr val="FF0000"/>
                </a:solidFill>
              </a:rPr>
              <a:t>isminde bir adam, </a:t>
            </a:r>
            <a:r>
              <a:rPr lang="tr-TR" sz="2000" b="1" u="sng" dirty="0" err="1">
                <a:solidFill>
                  <a:srgbClr val="0070C0"/>
                </a:solidFill>
              </a:rPr>
              <a:t>Katade</a:t>
            </a:r>
            <a:r>
              <a:rPr lang="tr-TR" sz="2000" b="1" u="sng" dirty="0">
                <a:solidFill>
                  <a:srgbClr val="0070C0"/>
                </a:solidFill>
              </a:rPr>
              <a:t> b. Numan </a:t>
            </a:r>
            <a:r>
              <a:rPr lang="tr-TR" sz="2000" b="1" u="sng" dirty="0">
                <a:solidFill>
                  <a:srgbClr val="FF0000"/>
                </a:solidFill>
              </a:rPr>
              <a:t>ismindeki komşu­sunun bir zırhını çalmıştı</a:t>
            </a:r>
            <a:r>
              <a:rPr lang="tr-TR" sz="2000" u="sng" dirty="0">
                <a:solidFill>
                  <a:srgbClr val="FF0000"/>
                </a:solidFill>
              </a:rPr>
              <a:t>. </a:t>
            </a:r>
          </a:p>
          <a:p>
            <a:pPr algn="just"/>
            <a:r>
              <a:rPr lang="tr-TR" sz="2000" dirty="0">
                <a:solidFill>
                  <a:schemeClr val="tx1"/>
                </a:solidFill>
              </a:rPr>
              <a:t>Zırh, içerisinde un bulunan bir dağarcığın içinde bulunuyordu. Un dağarcıkta bulunan bir yırtıktan dökülüp saçılmağa başlamıştı. Böylece yolda un izleri görünüyor ve bu izler eve varıncaya kadar devam ediyordu. </a:t>
            </a:r>
          </a:p>
          <a:p>
            <a:pPr algn="just"/>
            <a:r>
              <a:rPr lang="tr-TR" sz="2000" dirty="0">
                <a:solidFill>
                  <a:schemeClr val="tx1"/>
                </a:solidFill>
              </a:rPr>
              <a:t>Sonra </a:t>
            </a:r>
            <a:r>
              <a:rPr lang="tr-TR" sz="2000" dirty="0" err="1">
                <a:solidFill>
                  <a:schemeClr val="tx1"/>
                </a:solidFill>
              </a:rPr>
              <a:t>Tu’me</a:t>
            </a:r>
            <a:r>
              <a:rPr lang="tr-TR" sz="2000" dirty="0">
                <a:solidFill>
                  <a:schemeClr val="tx1"/>
                </a:solidFill>
              </a:rPr>
              <a:t> o zırhı, </a:t>
            </a:r>
            <a:r>
              <a:rPr lang="tr-TR" sz="2000" b="1" dirty="0">
                <a:solidFill>
                  <a:schemeClr val="tx1"/>
                </a:solidFill>
              </a:rPr>
              <a:t>Yahudilerden </a:t>
            </a:r>
            <a:r>
              <a:rPr lang="tr-TR" sz="2000" b="1" dirty="0" err="1">
                <a:solidFill>
                  <a:schemeClr val="tx1"/>
                </a:solidFill>
              </a:rPr>
              <a:t>Zeyd</a:t>
            </a:r>
            <a:r>
              <a:rPr lang="tr-TR" sz="2000" b="1" dirty="0">
                <a:solidFill>
                  <a:schemeClr val="tx1"/>
                </a:solidFill>
              </a:rPr>
              <a:t> b. Semin</a:t>
            </a:r>
            <a:r>
              <a:rPr lang="tr-TR" sz="2000" dirty="0">
                <a:solidFill>
                  <a:schemeClr val="tx1"/>
                </a:solidFill>
              </a:rPr>
              <a:t> denilen bir adama emanet bırakmış, emarelerden hareketle kalkan Yahudi'nin evinde bulunduğunda onun ifadesine binaen adam yakalanmış; </a:t>
            </a:r>
          </a:p>
          <a:p>
            <a:pPr algn="just"/>
            <a:r>
              <a:rPr lang="tr-TR" sz="2000" u="sng" dirty="0" err="1">
                <a:solidFill>
                  <a:srgbClr val="FF0000"/>
                </a:solidFill>
              </a:rPr>
              <a:t>Tu’me’nin</a:t>
            </a:r>
            <a:r>
              <a:rPr lang="tr-TR" sz="2000" u="sng" dirty="0">
                <a:solidFill>
                  <a:srgbClr val="FF0000"/>
                </a:solidFill>
              </a:rPr>
              <a:t> Kabilesi olan Zafer Oğulları </a:t>
            </a:r>
            <a:r>
              <a:rPr lang="tr-TR" sz="2000" b="1" u="sng" dirty="0">
                <a:solidFill>
                  <a:srgbClr val="FF0000"/>
                </a:solidFill>
              </a:rPr>
              <a:t>yemin ederek hırsızlığı Yahudi üzerine atmış ve buna da akrabalarını şahit göstermiştir.</a:t>
            </a:r>
            <a:r>
              <a:rPr lang="tr-TR" sz="2000" dirty="0">
                <a:solidFill>
                  <a:srgbClr val="FF0000"/>
                </a:solidFill>
              </a:rPr>
              <a:t> </a:t>
            </a:r>
            <a:r>
              <a:rPr lang="tr-TR" sz="2000" u="sng" dirty="0">
                <a:solidFill>
                  <a:srgbClr val="FF0000"/>
                </a:solidFill>
              </a:rPr>
              <a:t>Yemin ve şahitler sebebiyle yanlış bir hüküm verecekken bu </a:t>
            </a:r>
            <a:r>
              <a:rPr lang="tr-TR" sz="2000" u="sng" dirty="0" err="1">
                <a:solidFill>
                  <a:srgbClr val="FF0000"/>
                </a:solidFill>
              </a:rPr>
              <a:t>âyetler</a:t>
            </a:r>
            <a:r>
              <a:rPr lang="tr-TR" sz="2000" u="sng" dirty="0">
                <a:solidFill>
                  <a:srgbClr val="FF0000"/>
                </a:solidFill>
              </a:rPr>
              <a:t> inmiş</a:t>
            </a:r>
            <a:r>
              <a:rPr lang="tr-TR" sz="2000" dirty="0">
                <a:solidFill>
                  <a:srgbClr val="FF0000"/>
                </a:solidFill>
              </a:rPr>
              <a:t> ve </a:t>
            </a:r>
            <a:r>
              <a:rPr lang="tr-TR" sz="2000" dirty="0" err="1">
                <a:solidFill>
                  <a:srgbClr val="FF0000"/>
                </a:solidFill>
              </a:rPr>
              <a:t>Efendimiz'i</a:t>
            </a:r>
            <a:r>
              <a:rPr lang="tr-TR" sz="2000" dirty="0">
                <a:solidFill>
                  <a:srgbClr val="FF0000"/>
                </a:solidFill>
              </a:rPr>
              <a:t> mühim bir yanlıştan korumuştur.</a:t>
            </a:r>
            <a:r>
              <a:rPr lang="tr-TR" sz="2000" dirty="0">
                <a:solidFill>
                  <a:schemeClr val="tx1"/>
                </a:solidFill>
              </a:rPr>
              <a:t> Bunun üzerine Allah Resulü (</a:t>
            </a:r>
            <a:r>
              <a:rPr lang="tr-TR" sz="2000" dirty="0" err="1">
                <a:solidFill>
                  <a:schemeClr val="tx1"/>
                </a:solidFill>
              </a:rPr>
              <a:t>s.a.s</a:t>
            </a:r>
            <a:r>
              <a:rPr lang="tr-TR" sz="2000" dirty="0">
                <a:solidFill>
                  <a:schemeClr val="tx1"/>
                </a:solidFill>
              </a:rPr>
              <a:t>.) </a:t>
            </a:r>
            <a:r>
              <a:rPr lang="tr-TR" sz="2000" dirty="0" err="1">
                <a:solidFill>
                  <a:schemeClr val="tx1"/>
                </a:solidFill>
              </a:rPr>
              <a:t>Tu'me'yi</a:t>
            </a:r>
            <a:r>
              <a:rPr lang="tr-TR" sz="2000" dirty="0">
                <a:solidFill>
                  <a:schemeClr val="tx1"/>
                </a:solidFill>
              </a:rPr>
              <a:t> suçlu bulup cezalandırılmasına hükmetmiştir. </a:t>
            </a:r>
            <a:r>
              <a:rPr lang="tr-TR" sz="2000" dirty="0" err="1">
                <a:solidFill>
                  <a:schemeClr val="tx1"/>
                </a:solidFill>
              </a:rPr>
              <a:t>Tu’me</a:t>
            </a:r>
            <a:r>
              <a:rPr lang="tr-TR" sz="2000" dirty="0">
                <a:solidFill>
                  <a:schemeClr val="tx1"/>
                </a:solidFill>
              </a:rPr>
              <a:t> b. </a:t>
            </a:r>
            <a:r>
              <a:rPr lang="tr-TR" sz="2000" dirty="0" err="1">
                <a:solidFill>
                  <a:schemeClr val="tx1"/>
                </a:solidFill>
              </a:rPr>
              <a:t>Übeyrik</a:t>
            </a:r>
            <a:r>
              <a:rPr lang="tr-TR" sz="2000" dirty="0">
                <a:solidFill>
                  <a:schemeClr val="tx1"/>
                </a:solidFill>
              </a:rPr>
              <a:t> Mekke’ye kaçarak İslam’dan dönmüştür.  </a:t>
            </a:r>
            <a:r>
              <a:rPr lang="tr-TR" sz="1400" dirty="0">
                <a:solidFill>
                  <a:schemeClr val="tx1"/>
                </a:solidFill>
              </a:rPr>
              <a:t>(Bkz.: Elmalı, Tefsir, 3/78-79)</a:t>
            </a:r>
          </a:p>
        </p:txBody>
      </p:sp>
    </p:spTree>
    <p:extLst>
      <p:ext uri="{BB962C8B-B14F-4D97-AF65-F5344CB8AC3E}">
        <p14:creationId xmlns:p14="http://schemas.microsoft.com/office/powerpoint/2010/main" val="2800713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085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4400" b="1" dirty="0">
                <a:solidFill>
                  <a:schemeClr val="tx1"/>
                </a:solidFill>
              </a:rPr>
              <a:t>Adaletin Temel Kaynağı: Kuran-ı Kerim </a:t>
            </a:r>
            <a:endParaRPr lang="tr-TR" sz="4400" dirty="0">
              <a:solidFill>
                <a:schemeClr val="tx1"/>
              </a:solidFill>
            </a:endParaRPr>
          </a:p>
        </p:txBody>
      </p:sp>
      <p:sp>
        <p:nvSpPr>
          <p:cNvPr id="6" name="5 Dikdörtgen"/>
          <p:cNvSpPr/>
          <p:nvPr/>
        </p:nvSpPr>
        <p:spPr>
          <a:xfrm>
            <a:off x="395536" y="1268760"/>
            <a:ext cx="8568952"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tr-TR" sz="3200" b="1" dirty="0">
                <a:solidFill>
                  <a:schemeClr val="tx1"/>
                </a:solidFill>
              </a:rPr>
              <a:t>Allah, </a:t>
            </a:r>
            <a:r>
              <a:rPr lang="tr-TR" sz="3200" b="1" dirty="0">
                <a:solidFill>
                  <a:srgbClr val="FF0000"/>
                </a:solidFill>
              </a:rPr>
              <a:t>Kitaplarını İnsanlar Arasında Adaleti Sağlamak İçin Gönderir.</a:t>
            </a:r>
            <a:r>
              <a:rPr lang="tr-TR" sz="3200" b="1" dirty="0">
                <a:solidFill>
                  <a:schemeClr val="tx1"/>
                </a:solidFill>
              </a:rPr>
              <a:t> </a:t>
            </a:r>
            <a:r>
              <a:rPr lang="tr-TR" sz="3200" b="1" dirty="0">
                <a:solidFill>
                  <a:srgbClr val="7030A0"/>
                </a:solidFill>
              </a:rPr>
              <a:t>Kuran-ı kerim adaletin temel kaynağı ve terazisidir. </a:t>
            </a:r>
            <a:r>
              <a:rPr lang="tr-TR" sz="3200" b="1" dirty="0">
                <a:solidFill>
                  <a:srgbClr val="0070C0"/>
                </a:solidFill>
              </a:rPr>
              <a:t>Her şey ona arz edilir</a:t>
            </a:r>
            <a:r>
              <a:rPr lang="tr-TR" sz="3200" b="1" dirty="0">
                <a:solidFill>
                  <a:schemeClr val="tx1"/>
                </a:solidFill>
              </a:rPr>
              <a:t>.</a:t>
            </a:r>
            <a:endParaRPr lang="tr-TR" sz="3200" dirty="0">
              <a:solidFill>
                <a:schemeClr val="tx1"/>
              </a:solidFill>
            </a:endParaRPr>
          </a:p>
          <a:p>
            <a:pPr algn="ctr" rtl="1"/>
            <a:r>
              <a:rPr lang="ar-SA" sz="4000" dirty="0">
                <a:solidFill>
                  <a:schemeClr val="tx1"/>
                </a:solidFill>
                <a:latin typeface="HASENAT" panose="01000600020000020003" pitchFamily="2" charset="-78"/>
                <a:cs typeface="HASENAT" panose="01000600020000020003" pitchFamily="2" charset="-78"/>
              </a:rPr>
              <a:t>لَقَدْ اَرْسَلْنَا رُسُلَنَا بِالْبَيِّنَاتِ وَاَنْزَلْنَا مَعَهُمُ الْكِتَابَ وَالْمٖيزَانَ لِيَقُومَ النَّاسُ بِالْقِسْطِ </a:t>
            </a:r>
            <a:r>
              <a:rPr lang="tr-TR" sz="4000" dirty="0">
                <a:solidFill>
                  <a:schemeClr val="tx1"/>
                </a:solidFill>
                <a:latin typeface="HASENAT" panose="01000600020000020003" pitchFamily="2" charset="-78"/>
                <a:cs typeface="HASENAT" panose="01000600020000020003" pitchFamily="2" charset="-78"/>
              </a:rPr>
              <a:t>…</a:t>
            </a:r>
          </a:p>
          <a:p>
            <a:pPr algn="just"/>
            <a:r>
              <a:rPr lang="tr-TR" sz="3200" dirty="0">
                <a:solidFill>
                  <a:schemeClr val="tx1"/>
                </a:solidFill>
              </a:rPr>
              <a:t>“</a:t>
            </a:r>
            <a:r>
              <a:rPr lang="tr-TR" sz="3200" dirty="0" err="1">
                <a:solidFill>
                  <a:schemeClr val="tx1"/>
                </a:solidFill>
              </a:rPr>
              <a:t>And</a:t>
            </a:r>
            <a:r>
              <a:rPr lang="tr-TR" sz="3200" dirty="0">
                <a:solidFill>
                  <a:schemeClr val="tx1"/>
                </a:solidFill>
              </a:rPr>
              <a:t> olsun </a:t>
            </a:r>
            <a:r>
              <a:rPr lang="tr-TR" sz="3200" dirty="0">
                <a:solidFill>
                  <a:srgbClr val="0070C0"/>
                </a:solidFill>
              </a:rPr>
              <a:t>biz peygamberlerimizi açık delillerle gönderdik </a:t>
            </a:r>
            <a:r>
              <a:rPr lang="tr-TR" sz="3200" dirty="0">
                <a:solidFill>
                  <a:srgbClr val="FF0000"/>
                </a:solidFill>
              </a:rPr>
              <a:t>ve </a:t>
            </a:r>
            <a:r>
              <a:rPr lang="tr-TR" sz="3200" b="1" dirty="0">
                <a:solidFill>
                  <a:srgbClr val="FF0000"/>
                </a:solidFill>
              </a:rPr>
              <a:t>insanların adaleti yerine getirmeleri için beraberlerinde kitabı ve mizanı indirdik</a:t>
            </a:r>
            <a:r>
              <a:rPr lang="tr-TR" sz="3200" dirty="0">
                <a:solidFill>
                  <a:schemeClr val="tx1"/>
                </a:solidFill>
              </a:rPr>
              <a:t>.” </a:t>
            </a:r>
            <a:r>
              <a:rPr lang="tr-TR" sz="1400" dirty="0">
                <a:solidFill>
                  <a:schemeClr val="tx1"/>
                </a:solidFill>
              </a:rPr>
              <a:t>(HADÎD 25)</a:t>
            </a:r>
          </a:p>
        </p:txBody>
      </p:sp>
    </p:spTree>
    <p:extLst>
      <p:ext uri="{BB962C8B-B14F-4D97-AF65-F5344CB8AC3E}">
        <p14:creationId xmlns:p14="http://schemas.microsoft.com/office/powerpoint/2010/main" val="2915849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085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3600" b="1" dirty="0">
                <a:solidFill>
                  <a:schemeClr val="tx1"/>
                </a:solidFill>
              </a:rPr>
              <a:t>Peygamberlik görevi: Adaleti gerçekleştirmek</a:t>
            </a:r>
            <a:endParaRPr lang="tr-TR" sz="3600" dirty="0">
              <a:solidFill>
                <a:schemeClr val="tx1"/>
              </a:solidFill>
            </a:endParaRPr>
          </a:p>
        </p:txBody>
      </p:sp>
      <p:sp>
        <p:nvSpPr>
          <p:cNvPr id="6" name="5 Dikdörtgen"/>
          <p:cNvSpPr/>
          <p:nvPr/>
        </p:nvSpPr>
        <p:spPr>
          <a:xfrm>
            <a:off x="395536" y="1268760"/>
            <a:ext cx="8568952"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3200" dirty="0">
                <a:solidFill>
                  <a:schemeClr val="tx1"/>
                </a:solidFill>
              </a:rPr>
              <a:t>Peygamberler toplumların en önemli değerlerini yitirdikleri ortamlarda insanlara yol göstermek, hak ve hakikati duyurmak, adaleti yeniden tesis etmek üzere gönderdiği elçilerdir.</a:t>
            </a:r>
          </a:p>
          <a:p>
            <a:pPr algn="ctr"/>
            <a:r>
              <a:rPr lang="ar-SA" sz="3200" dirty="0">
                <a:solidFill>
                  <a:schemeClr val="tx1"/>
                </a:solidFill>
                <a:latin typeface="HASENAT" panose="01000600020000020003" pitchFamily="2" charset="-78"/>
                <a:cs typeface="HASENAT" panose="01000600020000020003" pitchFamily="2" charset="-78"/>
              </a:rPr>
              <a:t>وَلِكُلِّ اُمَّةٍ رَسُولٌ فَاِذَا جَاءَ رَسُولُهُمْ قُضِىَ بَيْنَهُمْ بِالْقِسْطِ وَهُمْ لَا يُظْلَمُونَ</a:t>
            </a:r>
            <a:endParaRPr lang="tr-TR" sz="3200" dirty="0">
              <a:solidFill>
                <a:schemeClr val="tx1"/>
              </a:solidFill>
              <a:latin typeface="HASENAT" panose="01000600020000020003" pitchFamily="2" charset="-78"/>
              <a:cs typeface="HASENAT" panose="01000600020000020003" pitchFamily="2" charset="-78"/>
            </a:endParaRPr>
          </a:p>
          <a:p>
            <a:pPr algn="just"/>
            <a:r>
              <a:rPr lang="tr-TR" sz="3200" dirty="0">
                <a:solidFill>
                  <a:schemeClr val="tx1"/>
                </a:solidFill>
              </a:rPr>
              <a:t>“Her ümmetin bir peygamberi vardır. </a:t>
            </a:r>
          </a:p>
          <a:p>
            <a:pPr algn="just"/>
            <a:r>
              <a:rPr lang="tr-TR" sz="3200" b="1" u="sng" dirty="0">
                <a:solidFill>
                  <a:srgbClr val="FF0000"/>
                </a:solidFill>
              </a:rPr>
              <a:t>O peygamberleri gelince aralarında adaletle hüküm verilir</a:t>
            </a:r>
            <a:r>
              <a:rPr lang="tr-TR" sz="3200" b="1" u="sng" dirty="0">
                <a:solidFill>
                  <a:schemeClr val="tx1"/>
                </a:solidFill>
              </a:rPr>
              <a:t>. Onlar hiç zulüm görmezler</a:t>
            </a:r>
            <a:r>
              <a:rPr lang="tr-TR" sz="3200" dirty="0">
                <a:solidFill>
                  <a:schemeClr val="tx1"/>
                </a:solidFill>
              </a:rPr>
              <a:t>.” </a:t>
            </a:r>
            <a:r>
              <a:rPr lang="tr-TR" sz="1400" dirty="0">
                <a:solidFill>
                  <a:schemeClr val="tx1"/>
                </a:solidFill>
              </a:rPr>
              <a:t>(Yunus/ 47)</a:t>
            </a:r>
            <a:endParaRPr lang="tr-TR" sz="3200" dirty="0">
              <a:solidFill>
                <a:schemeClr val="tx1"/>
              </a:solidFill>
            </a:endParaRPr>
          </a:p>
        </p:txBody>
      </p:sp>
    </p:spTree>
    <p:extLst>
      <p:ext uri="{BB962C8B-B14F-4D97-AF65-F5344CB8AC3E}">
        <p14:creationId xmlns:p14="http://schemas.microsoft.com/office/powerpoint/2010/main" val="1060024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085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3600" b="1" dirty="0">
                <a:solidFill>
                  <a:schemeClr val="tx1"/>
                </a:solidFill>
              </a:rPr>
              <a:t>Peygamberlik görevi: Adaleti gerçekleştirmek</a:t>
            </a:r>
            <a:endParaRPr lang="tr-TR" sz="3600" dirty="0">
              <a:solidFill>
                <a:schemeClr val="tx1"/>
              </a:solidFill>
            </a:endParaRPr>
          </a:p>
        </p:txBody>
      </p:sp>
      <p:sp>
        <p:nvSpPr>
          <p:cNvPr id="6" name="5 Dikdörtgen"/>
          <p:cNvSpPr/>
          <p:nvPr/>
        </p:nvSpPr>
        <p:spPr>
          <a:xfrm>
            <a:off x="395536" y="1268760"/>
            <a:ext cx="8568952"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a:solidFill>
                  <a:schemeClr val="tx1"/>
                </a:solidFill>
                <a:latin typeface="HASENAT" panose="01000600020000020003" pitchFamily="2" charset="-78"/>
                <a:cs typeface="HASENAT" panose="01000600020000020003" pitchFamily="2" charset="-78"/>
              </a:rPr>
              <a:t>فَلِذٰلِكَ فَادْعُ وَاسْتَقِمْ كَمَا اُمِرْتَ وَلَا تَتَّبِعْ اَهْوَاءَهُمْ وَقُلْ اٰمَنْتُ بِمَا اَنْزَلَ اللّٰهُ مِنْ كِتَابٍ </a:t>
            </a:r>
            <a:r>
              <a:rPr lang="ar-SA" sz="3600" b="1" dirty="0">
                <a:solidFill>
                  <a:schemeClr val="tx1"/>
                </a:solidFill>
                <a:latin typeface="HASENAT" panose="01000600020000020003" pitchFamily="2" charset="-78"/>
                <a:cs typeface="HASENAT" panose="01000600020000020003" pitchFamily="2" charset="-78"/>
              </a:rPr>
              <a:t>وَاُمِرْتُ لِاَعْدِلَ بَيْنَكُمْ</a:t>
            </a:r>
            <a:r>
              <a:rPr lang="ar-SA" sz="3600" dirty="0">
                <a:solidFill>
                  <a:schemeClr val="tx1"/>
                </a:solidFill>
                <a:latin typeface="HASENAT" panose="01000600020000020003" pitchFamily="2" charset="-78"/>
                <a:cs typeface="HASENAT" panose="01000600020000020003" pitchFamily="2" charset="-78"/>
              </a:rPr>
              <a:t> اَللّٰهُ رَبُّنَا وَرَبُّكُمْ لَنَا اَعْمَالُنَا وَلَكُمْ اَعْمَالُكُمْ لَا حُجَّةَ بَيْنَنَا وَبَيْنَكُمْ اَللّٰهُ يَجْمَعُ بَيْنَنَا وَاِلَيْهِ الْمَصٖيرُ </a:t>
            </a:r>
            <a:endParaRPr lang="tr-TR" sz="3600" dirty="0">
              <a:solidFill>
                <a:schemeClr val="tx1"/>
              </a:solidFill>
              <a:latin typeface="HASENAT" panose="01000600020000020003" pitchFamily="2" charset="-78"/>
              <a:cs typeface="HASENAT" panose="01000600020000020003" pitchFamily="2" charset="-78"/>
            </a:endParaRPr>
          </a:p>
          <a:p>
            <a:pPr algn="just"/>
            <a:r>
              <a:rPr lang="tr-TR" sz="2800" dirty="0">
                <a:solidFill>
                  <a:schemeClr val="tx1"/>
                </a:solidFill>
              </a:rPr>
              <a:t>“İşte onun için sen (tevhide) dâvet et ve </a:t>
            </a:r>
            <a:r>
              <a:rPr lang="tr-TR" sz="2800" b="1" dirty="0" err="1">
                <a:solidFill>
                  <a:srgbClr val="FF0000"/>
                </a:solidFill>
              </a:rPr>
              <a:t>emrolunduğun</a:t>
            </a:r>
            <a:r>
              <a:rPr lang="tr-TR" sz="2800" b="1" dirty="0">
                <a:solidFill>
                  <a:srgbClr val="FF0000"/>
                </a:solidFill>
              </a:rPr>
              <a:t> gibi dosdoğru ol.</a:t>
            </a:r>
            <a:r>
              <a:rPr lang="tr-TR" sz="2800" dirty="0">
                <a:solidFill>
                  <a:srgbClr val="FF0000"/>
                </a:solidFill>
              </a:rPr>
              <a:t> </a:t>
            </a:r>
            <a:r>
              <a:rPr lang="tr-TR" sz="2800" dirty="0">
                <a:solidFill>
                  <a:srgbClr val="7030A0"/>
                </a:solidFill>
              </a:rPr>
              <a:t>Onların heveslerine uyma</a:t>
            </a:r>
            <a:r>
              <a:rPr lang="tr-TR" sz="2800" dirty="0">
                <a:solidFill>
                  <a:schemeClr val="tx1"/>
                </a:solidFill>
              </a:rPr>
              <a:t> ve de ki: </a:t>
            </a:r>
            <a:r>
              <a:rPr lang="tr-TR" sz="2800" b="1" u="sng" dirty="0">
                <a:solidFill>
                  <a:srgbClr val="FF0000"/>
                </a:solidFill>
              </a:rPr>
              <a:t>Ben Allah'ın indirdiği </a:t>
            </a:r>
            <a:r>
              <a:rPr lang="tr-TR" sz="2800" b="1" u="sng" dirty="0" err="1">
                <a:solidFill>
                  <a:srgbClr val="FF0000"/>
                </a:solidFill>
              </a:rPr>
              <a:t>Kitab'a</a:t>
            </a:r>
            <a:r>
              <a:rPr lang="tr-TR" sz="2800" b="1" u="sng" dirty="0">
                <a:solidFill>
                  <a:srgbClr val="FF0000"/>
                </a:solidFill>
              </a:rPr>
              <a:t> inandım ve aranızda adaleti gerçekleştirmekle emir olundum.</a:t>
            </a:r>
            <a:r>
              <a:rPr lang="tr-TR" sz="2800" dirty="0">
                <a:solidFill>
                  <a:schemeClr val="tx1"/>
                </a:solidFill>
              </a:rPr>
              <a:t> Allah bizim de Rabbimiz, sizin de Rabbinizdir. Bizim işlediklerimiz bize, sizin işledikleriniz de sizedir. Aramızda tartışılabilecek bir konu yoktur. Allah hepimizi bir araya toplar, dönüş de O'nadır.” </a:t>
            </a:r>
            <a:r>
              <a:rPr lang="tr-TR" sz="1400" dirty="0">
                <a:solidFill>
                  <a:schemeClr val="tx1"/>
                </a:solidFill>
              </a:rPr>
              <a:t>(ŞÛRÂ 15) </a:t>
            </a:r>
          </a:p>
        </p:txBody>
      </p:sp>
    </p:spTree>
    <p:extLst>
      <p:ext uri="{BB962C8B-B14F-4D97-AF65-F5344CB8AC3E}">
        <p14:creationId xmlns:p14="http://schemas.microsoft.com/office/powerpoint/2010/main" val="1593350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085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3600" b="1" dirty="0" err="1">
                <a:solidFill>
                  <a:schemeClr val="tx1"/>
                </a:solidFill>
              </a:rPr>
              <a:t>Cürrane</a:t>
            </a:r>
            <a:r>
              <a:rPr lang="tr-TR" sz="3600" b="1" dirty="0">
                <a:solidFill>
                  <a:schemeClr val="tx1"/>
                </a:solidFill>
              </a:rPr>
              <a:t> de Ganimet Dağıtılırken…</a:t>
            </a:r>
            <a:endParaRPr lang="tr-TR" sz="3600" dirty="0">
              <a:solidFill>
                <a:schemeClr val="tx1"/>
              </a:solidFill>
            </a:endParaRPr>
          </a:p>
        </p:txBody>
      </p:sp>
      <p:sp>
        <p:nvSpPr>
          <p:cNvPr id="6" name="5 Dikdörtgen"/>
          <p:cNvSpPr/>
          <p:nvPr/>
        </p:nvSpPr>
        <p:spPr>
          <a:xfrm>
            <a:off x="395536" y="1268760"/>
            <a:ext cx="8568952"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dirty="0">
                <a:solidFill>
                  <a:schemeClr val="tx1"/>
                </a:solidFill>
              </a:rPr>
              <a:t>Hz. </a:t>
            </a:r>
            <a:r>
              <a:rPr lang="tr-TR" sz="2400" dirty="0" err="1">
                <a:solidFill>
                  <a:schemeClr val="tx1"/>
                </a:solidFill>
              </a:rPr>
              <a:t>Câbir</a:t>
            </a:r>
            <a:r>
              <a:rPr lang="tr-TR" sz="2400" dirty="0">
                <a:solidFill>
                  <a:schemeClr val="tx1"/>
                </a:solidFill>
              </a:rPr>
              <a:t> </a:t>
            </a:r>
            <a:r>
              <a:rPr lang="tr-TR" sz="2400" dirty="0" err="1">
                <a:solidFill>
                  <a:schemeClr val="tx1"/>
                </a:solidFill>
              </a:rPr>
              <a:t>İbnu</a:t>
            </a:r>
            <a:r>
              <a:rPr lang="tr-TR" sz="2400" dirty="0">
                <a:solidFill>
                  <a:schemeClr val="tx1"/>
                </a:solidFill>
              </a:rPr>
              <a:t> </a:t>
            </a:r>
            <a:r>
              <a:rPr lang="tr-TR" sz="2400" dirty="0" err="1">
                <a:solidFill>
                  <a:schemeClr val="tx1"/>
                </a:solidFill>
              </a:rPr>
              <a:t>Abdillah</a:t>
            </a:r>
            <a:r>
              <a:rPr lang="tr-TR" sz="2400" dirty="0">
                <a:solidFill>
                  <a:schemeClr val="tx1"/>
                </a:solidFill>
              </a:rPr>
              <a:t> </a:t>
            </a:r>
            <a:r>
              <a:rPr lang="tr-TR" sz="2400" dirty="0" err="1">
                <a:solidFill>
                  <a:schemeClr val="tx1"/>
                </a:solidFill>
              </a:rPr>
              <a:t>radıyallahu</a:t>
            </a:r>
            <a:r>
              <a:rPr lang="tr-TR" sz="2400" dirty="0">
                <a:solidFill>
                  <a:schemeClr val="tx1"/>
                </a:solidFill>
              </a:rPr>
              <a:t> </a:t>
            </a:r>
            <a:r>
              <a:rPr lang="tr-TR" sz="2400" dirty="0" err="1">
                <a:solidFill>
                  <a:schemeClr val="tx1"/>
                </a:solidFill>
              </a:rPr>
              <a:t>anh</a:t>
            </a:r>
            <a:r>
              <a:rPr lang="tr-TR" sz="2400" dirty="0">
                <a:solidFill>
                  <a:schemeClr val="tx1"/>
                </a:solidFill>
              </a:rPr>
              <a:t> anlatıyor: "</a:t>
            </a:r>
            <a:r>
              <a:rPr lang="tr-TR" sz="2400" dirty="0" err="1">
                <a:solidFill>
                  <a:schemeClr val="tx1"/>
                </a:solidFill>
              </a:rPr>
              <a:t>Resûlullah</a:t>
            </a:r>
            <a:r>
              <a:rPr lang="tr-TR" sz="2400" dirty="0">
                <a:solidFill>
                  <a:schemeClr val="tx1"/>
                </a:solidFill>
              </a:rPr>
              <a:t> </a:t>
            </a:r>
            <a:r>
              <a:rPr lang="tr-TR" sz="2400" dirty="0" err="1">
                <a:solidFill>
                  <a:schemeClr val="tx1"/>
                </a:solidFill>
              </a:rPr>
              <a:t>aleyhissalâtu</a:t>
            </a:r>
            <a:r>
              <a:rPr lang="tr-TR" sz="2400" dirty="0">
                <a:solidFill>
                  <a:schemeClr val="tx1"/>
                </a:solidFill>
              </a:rPr>
              <a:t> vesselâm </a:t>
            </a:r>
            <a:r>
              <a:rPr lang="tr-TR" sz="2400" dirty="0" err="1">
                <a:solidFill>
                  <a:schemeClr val="tx1"/>
                </a:solidFill>
              </a:rPr>
              <a:t>Cürrâne'de</a:t>
            </a:r>
            <a:r>
              <a:rPr lang="tr-TR" sz="2400" dirty="0">
                <a:solidFill>
                  <a:schemeClr val="tx1"/>
                </a:solidFill>
              </a:rPr>
              <a:t>, işlenmemiş altın ve ganimetleri taksim ediyordu. Taksim edilen mal Hz. Bilal'in eteğinde idi. Bir adam:    </a:t>
            </a:r>
            <a:r>
              <a:rPr lang="tr-TR" sz="2400" dirty="0">
                <a:solidFill>
                  <a:srgbClr val="FF0000"/>
                </a:solidFill>
              </a:rPr>
              <a:t>"</a:t>
            </a:r>
            <a:r>
              <a:rPr lang="tr-TR" sz="2400" b="1" u="sng" dirty="0">
                <a:solidFill>
                  <a:srgbClr val="FF0000"/>
                </a:solidFill>
              </a:rPr>
              <a:t>Ey Muhammed adil ol! Çünkü adalet etmiyorsun</a:t>
            </a:r>
            <a:r>
              <a:rPr lang="tr-TR" sz="2400" dirty="0">
                <a:solidFill>
                  <a:srgbClr val="FF0000"/>
                </a:solidFill>
              </a:rPr>
              <a:t>!"</a:t>
            </a:r>
            <a:r>
              <a:rPr lang="tr-TR" sz="2400" dirty="0">
                <a:solidFill>
                  <a:schemeClr val="tx1"/>
                </a:solidFill>
              </a:rPr>
              <a:t> dedi. </a:t>
            </a:r>
            <a:r>
              <a:rPr lang="tr-TR" sz="2400" dirty="0" err="1">
                <a:solidFill>
                  <a:schemeClr val="tx1"/>
                </a:solidFill>
              </a:rPr>
              <a:t>Aleyhissalâtu</a:t>
            </a:r>
            <a:r>
              <a:rPr lang="tr-TR" sz="2400" dirty="0">
                <a:solidFill>
                  <a:schemeClr val="tx1"/>
                </a:solidFill>
              </a:rPr>
              <a:t> vesselâm: </a:t>
            </a:r>
            <a:r>
              <a:rPr lang="tr-TR" sz="2400" dirty="0">
                <a:solidFill>
                  <a:srgbClr val="FF0000"/>
                </a:solidFill>
              </a:rPr>
              <a:t>"</a:t>
            </a:r>
            <a:r>
              <a:rPr lang="tr-TR" sz="2400" b="1" dirty="0">
                <a:solidFill>
                  <a:srgbClr val="FF0000"/>
                </a:solidFill>
              </a:rPr>
              <a:t>Yazık sana! Eğer ben de adil olmazsam, benden sonra kim daha âdil olur</a:t>
            </a:r>
            <a:r>
              <a:rPr lang="tr-TR" sz="2400" dirty="0">
                <a:solidFill>
                  <a:srgbClr val="FF0000"/>
                </a:solidFill>
              </a:rPr>
              <a:t>?" </a:t>
            </a:r>
            <a:r>
              <a:rPr lang="tr-TR" sz="2400" dirty="0">
                <a:solidFill>
                  <a:schemeClr val="tx1"/>
                </a:solidFill>
              </a:rPr>
              <a:t>diye mukabele etti. </a:t>
            </a:r>
          </a:p>
          <a:p>
            <a:pPr algn="just"/>
            <a:r>
              <a:rPr lang="tr-TR" sz="2400" dirty="0">
                <a:solidFill>
                  <a:schemeClr val="tx1"/>
                </a:solidFill>
              </a:rPr>
              <a:t>Hz. Ömer, (</a:t>
            </a:r>
            <a:r>
              <a:rPr lang="tr-TR" sz="2400" dirty="0" err="1">
                <a:solidFill>
                  <a:schemeClr val="tx1"/>
                </a:solidFill>
              </a:rPr>
              <a:t>Resûlullah'ın</a:t>
            </a:r>
            <a:r>
              <a:rPr lang="tr-TR" sz="2400" dirty="0">
                <a:solidFill>
                  <a:schemeClr val="tx1"/>
                </a:solidFill>
              </a:rPr>
              <a:t> üzüldüğünü </a:t>
            </a:r>
            <a:r>
              <a:rPr lang="tr-TR" sz="2400" dirty="0" err="1">
                <a:solidFill>
                  <a:schemeClr val="tx1"/>
                </a:solidFill>
              </a:rPr>
              <a:t>farkederek</a:t>
            </a:r>
            <a:r>
              <a:rPr lang="tr-TR" sz="2400" dirty="0">
                <a:solidFill>
                  <a:schemeClr val="tx1"/>
                </a:solidFill>
              </a:rPr>
              <a:t>):"</a:t>
            </a:r>
            <a:r>
              <a:rPr lang="tr-TR" sz="2400" b="1" dirty="0">
                <a:solidFill>
                  <a:srgbClr val="7030A0"/>
                </a:solidFill>
              </a:rPr>
              <a:t>Ey Allah'ın </a:t>
            </a:r>
            <a:r>
              <a:rPr lang="tr-TR" sz="2400" b="1" dirty="0" err="1">
                <a:solidFill>
                  <a:srgbClr val="7030A0"/>
                </a:solidFill>
              </a:rPr>
              <a:t>Resülü</a:t>
            </a:r>
            <a:r>
              <a:rPr lang="tr-TR" sz="2400" b="1" dirty="0">
                <a:solidFill>
                  <a:srgbClr val="7030A0"/>
                </a:solidFill>
              </a:rPr>
              <a:t>! Bana müsaade buyurun, şu münafığın kellesini uçurayım</a:t>
            </a:r>
            <a:r>
              <a:rPr lang="tr-TR" sz="2400" dirty="0">
                <a:solidFill>
                  <a:schemeClr val="tx1"/>
                </a:solidFill>
              </a:rPr>
              <a:t>!" talebinde bulundu. </a:t>
            </a:r>
          </a:p>
          <a:p>
            <a:pPr algn="just"/>
            <a:r>
              <a:rPr lang="tr-TR" sz="2400" dirty="0" err="1">
                <a:solidFill>
                  <a:schemeClr val="tx1"/>
                </a:solidFill>
              </a:rPr>
              <a:t>Aleyhissalâtu</a:t>
            </a:r>
            <a:r>
              <a:rPr lang="tr-TR" sz="2400" dirty="0">
                <a:solidFill>
                  <a:schemeClr val="tx1"/>
                </a:solidFill>
              </a:rPr>
              <a:t> vesselâm: "</a:t>
            </a:r>
            <a:r>
              <a:rPr lang="tr-TR" sz="2400" b="1" u="sng" dirty="0">
                <a:solidFill>
                  <a:schemeClr val="tx1"/>
                </a:solidFill>
              </a:rPr>
              <a:t>İşte bu adamın mutlaka arkadaşları -veya </a:t>
            </a:r>
            <a:r>
              <a:rPr lang="tr-TR" sz="2400" b="1" u="sng" dirty="0" err="1">
                <a:solidFill>
                  <a:schemeClr val="tx1"/>
                </a:solidFill>
              </a:rPr>
              <a:t>arkadaşcıkları</a:t>
            </a:r>
            <a:r>
              <a:rPr lang="tr-TR" sz="2400" b="1" u="sng" dirty="0">
                <a:solidFill>
                  <a:schemeClr val="tx1"/>
                </a:solidFill>
              </a:rPr>
              <a:t>- var. </a:t>
            </a:r>
            <a:r>
              <a:rPr lang="tr-TR" sz="2400" b="1" u="sng" dirty="0">
                <a:solidFill>
                  <a:srgbClr val="FF0000"/>
                </a:solidFill>
              </a:rPr>
              <a:t>Bunlar </a:t>
            </a:r>
            <a:r>
              <a:rPr lang="tr-TR" sz="2400" b="1" u="sng" dirty="0" err="1">
                <a:solidFill>
                  <a:srgbClr val="FF0000"/>
                </a:solidFill>
              </a:rPr>
              <a:t>Kur'ân'ı</a:t>
            </a:r>
            <a:r>
              <a:rPr lang="tr-TR" sz="2400" b="1" u="sng" dirty="0">
                <a:solidFill>
                  <a:srgbClr val="FF0000"/>
                </a:solidFill>
              </a:rPr>
              <a:t> okurlar, ama okudukları gırtlaklarından aşağı geçmez</a:t>
            </a:r>
            <a:r>
              <a:rPr lang="tr-TR" sz="2400" b="1" dirty="0">
                <a:solidFill>
                  <a:srgbClr val="FF0000"/>
                </a:solidFill>
              </a:rPr>
              <a:t>. </a:t>
            </a:r>
            <a:r>
              <a:rPr lang="tr-TR" sz="2400" b="1" dirty="0">
                <a:solidFill>
                  <a:srgbClr val="0070C0"/>
                </a:solidFill>
              </a:rPr>
              <a:t>Bunlar, okun avı delip geçmesi gibi dinden çıkıp giderler</a:t>
            </a:r>
            <a:r>
              <a:rPr lang="tr-TR" sz="2400" dirty="0">
                <a:solidFill>
                  <a:srgbClr val="0070C0"/>
                </a:solidFill>
              </a:rPr>
              <a:t>!</a:t>
            </a:r>
            <a:r>
              <a:rPr lang="tr-TR" sz="2400" dirty="0">
                <a:solidFill>
                  <a:schemeClr val="tx1"/>
                </a:solidFill>
              </a:rPr>
              <a:t>" buyurdular."   </a:t>
            </a:r>
          </a:p>
        </p:txBody>
      </p:sp>
    </p:spTree>
    <p:extLst>
      <p:ext uri="{BB962C8B-B14F-4D97-AF65-F5344CB8AC3E}">
        <p14:creationId xmlns:p14="http://schemas.microsoft.com/office/powerpoint/2010/main" val="2254302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085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3600" b="1" dirty="0" err="1">
                <a:solidFill>
                  <a:schemeClr val="tx1"/>
                </a:solidFill>
              </a:rPr>
              <a:t>Cürrane</a:t>
            </a:r>
            <a:r>
              <a:rPr lang="tr-TR" sz="3600" b="1" dirty="0">
                <a:solidFill>
                  <a:schemeClr val="tx1"/>
                </a:solidFill>
              </a:rPr>
              <a:t> de Ganimet Dağıtılırken…</a:t>
            </a:r>
            <a:endParaRPr lang="tr-TR" sz="3600" dirty="0">
              <a:solidFill>
                <a:schemeClr val="tx1"/>
              </a:solidFill>
            </a:endParaRPr>
          </a:p>
        </p:txBody>
      </p:sp>
      <p:sp>
        <p:nvSpPr>
          <p:cNvPr id="6" name="5 Dikdörtgen"/>
          <p:cNvSpPr/>
          <p:nvPr/>
        </p:nvSpPr>
        <p:spPr>
          <a:xfrm>
            <a:off x="251520" y="1268760"/>
            <a:ext cx="8712968"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b="1" i="1" u="sng" dirty="0">
                <a:solidFill>
                  <a:schemeClr val="tx1"/>
                </a:solidFill>
                <a:latin typeface="Times New Roman" panose="02020603050405020304" pitchFamily="18" charset="0"/>
                <a:cs typeface="Times New Roman" panose="02020603050405020304" pitchFamily="18" charset="0"/>
              </a:rPr>
              <a:t>Abdullah </a:t>
            </a:r>
            <a:r>
              <a:rPr lang="tr-TR" sz="2000" b="1" i="1" u="sng" dirty="0" err="1">
                <a:solidFill>
                  <a:schemeClr val="tx1"/>
                </a:solidFill>
                <a:latin typeface="Times New Roman" panose="02020603050405020304" pitchFamily="18" charset="0"/>
                <a:cs typeface="Times New Roman" panose="02020603050405020304" pitchFamily="18" charset="0"/>
              </a:rPr>
              <a:t>İbni</a:t>
            </a:r>
            <a:r>
              <a:rPr lang="tr-TR" sz="2000" b="1" i="1" u="sng" dirty="0">
                <a:solidFill>
                  <a:schemeClr val="tx1"/>
                </a:solidFill>
                <a:latin typeface="Times New Roman" panose="02020603050405020304" pitchFamily="18" charset="0"/>
                <a:cs typeface="Times New Roman" panose="02020603050405020304" pitchFamily="18" charset="0"/>
              </a:rPr>
              <a:t> </a:t>
            </a:r>
            <a:r>
              <a:rPr lang="tr-TR" sz="2000" b="1" i="1" u="sng" dirty="0" err="1">
                <a:solidFill>
                  <a:schemeClr val="tx1"/>
                </a:solidFill>
                <a:latin typeface="Times New Roman" panose="02020603050405020304" pitchFamily="18" charset="0"/>
                <a:cs typeface="Times New Roman" panose="02020603050405020304" pitchFamily="18" charset="0"/>
              </a:rPr>
              <a:t>Mes’ud</a:t>
            </a:r>
            <a:r>
              <a:rPr lang="tr-TR" sz="2000" b="1" i="1" u="sng" dirty="0">
                <a:solidFill>
                  <a:schemeClr val="tx1"/>
                </a:solidFill>
                <a:latin typeface="Times New Roman" panose="02020603050405020304" pitchFamily="18" charset="0"/>
                <a:cs typeface="Times New Roman" panose="02020603050405020304" pitchFamily="18" charset="0"/>
              </a:rPr>
              <a:t> </a:t>
            </a:r>
            <a:r>
              <a:rPr lang="tr-TR" sz="2000" b="1" i="1" u="sng" dirty="0" err="1">
                <a:solidFill>
                  <a:schemeClr val="tx1"/>
                </a:solidFill>
                <a:latin typeface="Times New Roman" panose="02020603050405020304" pitchFamily="18" charset="0"/>
                <a:cs typeface="Times New Roman" panose="02020603050405020304" pitchFamily="18" charset="0"/>
              </a:rPr>
              <a:t>radıyallahu</a:t>
            </a:r>
            <a:r>
              <a:rPr lang="tr-TR" sz="2000" b="1" i="1" u="sng" dirty="0">
                <a:solidFill>
                  <a:schemeClr val="tx1"/>
                </a:solidFill>
                <a:latin typeface="Times New Roman" panose="02020603050405020304" pitchFamily="18" charset="0"/>
                <a:cs typeface="Times New Roman" panose="02020603050405020304" pitchFamily="18" charset="0"/>
              </a:rPr>
              <a:t> </a:t>
            </a:r>
            <a:r>
              <a:rPr lang="tr-TR" sz="2000" b="1" i="1" u="sng" dirty="0" err="1">
                <a:solidFill>
                  <a:schemeClr val="tx1"/>
                </a:solidFill>
                <a:latin typeface="Times New Roman" panose="02020603050405020304" pitchFamily="18" charset="0"/>
                <a:cs typeface="Times New Roman" panose="02020603050405020304" pitchFamily="18" charset="0"/>
              </a:rPr>
              <a:t>anh</a:t>
            </a:r>
            <a:r>
              <a:rPr lang="tr-TR" sz="2000" b="1" i="1" u="sng" dirty="0">
                <a:solidFill>
                  <a:schemeClr val="tx1"/>
                </a:solidFill>
                <a:latin typeface="Times New Roman" panose="02020603050405020304" pitchFamily="18" charset="0"/>
                <a:cs typeface="Times New Roman" panose="02020603050405020304" pitchFamily="18" charset="0"/>
              </a:rPr>
              <a:t> şöyle dedi:</a:t>
            </a:r>
            <a:endParaRPr lang="tr-TR" sz="2000" dirty="0">
              <a:solidFill>
                <a:schemeClr val="tx1"/>
              </a:solidFill>
              <a:latin typeface="Times New Roman" panose="02020603050405020304" pitchFamily="18" charset="0"/>
              <a:cs typeface="Times New Roman" panose="02020603050405020304" pitchFamily="18" charset="0"/>
            </a:endParaRPr>
          </a:p>
          <a:p>
            <a:pPr algn="just"/>
            <a:r>
              <a:rPr lang="tr-TR" sz="2000" dirty="0" err="1">
                <a:solidFill>
                  <a:schemeClr val="tx1"/>
                </a:solidFill>
                <a:latin typeface="Times New Roman" panose="02020603050405020304" pitchFamily="18" charset="0"/>
                <a:cs typeface="Times New Roman" panose="02020603050405020304" pitchFamily="18" charset="0"/>
              </a:rPr>
              <a:t>Huneyn</a:t>
            </a:r>
            <a:r>
              <a:rPr lang="tr-TR" sz="2000" dirty="0">
                <a:solidFill>
                  <a:schemeClr val="tx1"/>
                </a:solidFill>
                <a:latin typeface="Times New Roman" panose="02020603050405020304" pitchFamily="18" charset="0"/>
                <a:cs typeface="Times New Roman" panose="02020603050405020304" pitchFamily="18" charset="0"/>
              </a:rPr>
              <a:t> Savaşı ganimetlerini taksim ederken </a:t>
            </a:r>
            <a:r>
              <a:rPr lang="tr-TR" sz="2000" dirty="0" err="1">
                <a:solidFill>
                  <a:schemeClr val="tx1"/>
                </a:solidFill>
                <a:latin typeface="Times New Roman" panose="02020603050405020304" pitchFamily="18" charset="0"/>
                <a:cs typeface="Times New Roman" panose="02020603050405020304" pitchFamily="18" charset="0"/>
              </a:rPr>
              <a:t>Resûlullah</a:t>
            </a:r>
            <a:r>
              <a:rPr lang="tr-TR" sz="2000" dirty="0">
                <a:solidFill>
                  <a:schemeClr val="tx1"/>
                </a:solidFill>
                <a:latin typeface="Times New Roman" panose="02020603050405020304" pitchFamily="18" charset="0"/>
                <a:cs typeface="Times New Roman" panose="02020603050405020304" pitchFamily="18" charset="0"/>
              </a:rPr>
              <a:t> </a:t>
            </a:r>
            <a:r>
              <a:rPr lang="tr-TR" sz="2000" i="1" dirty="0" err="1">
                <a:solidFill>
                  <a:schemeClr val="tx1"/>
                </a:solidFill>
                <a:latin typeface="Times New Roman" panose="02020603050405020304" pitchFamily="18" charset="0"/>
                <a:cs typeface="Times New Roman" panose="02020603050405020304" pitchFamily="18" charset="0"/>
              </a:rPr>
              <a:t>sallellahu</a:t>
            </a:r>
            <a:r>
              <a:rPr lang="tr-TR" sz="2000" i="1" dirty="0">
                <a:solidFill>
                  <a:schemeClr val="tx1"/>
                </a:solidFill>
                <a:latin typeface="Times New Roman" panose="02020603050405020304" pitchFamily="18" charset="0"/>
                <a:cs typeface="Times New Roman" panose="02020603050405020304" pitchFamily="18" charset="0"/>
              </a:rPr>
              <a:t> aleyhi ve </a:t>
            </a:r>
            <a:r>
              <a:rPr lang="tr-TR" sz="2000" i="1" dirty="0" err="1">
                <a:solidFill>
                  <a:schemeClr val="tx1"/>
                </a:solidFill>
                <a:latin typeface="Times New Roman" panose="02020603050405020304" pitchFamily="18" charset="0"/>
                <a:cs typeface="Times New Roman" panose="02020603050405020304" pitchFamily="18" charset="0"/>
              </a:rPr>
              <a:t>sellem</a:t>
            </a:r>
            <a:r>
              <a:rPr lang="tr-TR" sz="2000" dirty="0">
                <a:solidFill>
                  <a:schemeClr val="tx1"/>
                </a:solidFill>
                <a:latin typeface="Times New Roman" panose="02020603050405020304" pitchFamily="18" charset="0"/>
                <a:cs typeface="Times New Roman" panose="02020603050405020304" pitchFamily="18" charset="0"/>
              </a:rPr>
              <a:t> bazı kişilere diğerlerinden fazla hisse verdi. Akra’ </a:t>
            </a:r>
            <a:r>
              <a:rPr lang="tr-TR" sz="2000" dirty="0" err="1">
                <a:solidFill>
                  <a:schemeClr val="tx1"/>
                </a:solidFill>
                <a:latin typeface="Times New Roman" panose="02020603050405020304" pitchFamily="18" charset="0"/>
                <a:cs typeface="Times New Roman" panose="02020603050405020304" pitchFamily="18" charset="0"/>
              </a:rPr>
              <a:t>İbni</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Hâbis’e</a:t>
            </a:r>
            <a:r>
              <a:rPr lang="tr-TR" sz="2000" dirty="0">
                <a:solidFill>
                  <a:schemeClr val="tx1"/>
                </a:solidFill>
                <a:latin typeface="Times New Roman" panose="02020603050405020304" pitchFamily="18" charset="0"/>
                <a:cs typeface="Times New Roman" panose="02020603050405020304" pitchFamily="18" charset="0"/>
              </a:rPr>
              <a:t> yüz deve, </a:t>
            </a:r>
            <a:r>
              <a:rPr lang="tr-TR" sz="2000" dirty="0" err="1">
                <a:solidFill>
                  <a:schemeClr val="tx1"/>
                </a:solidFill>
                <a:latin typeface="Times New Roman" panose="02020603050405020304" pitchFamily="18" charset="0"/>
                <a:cs typeface="Times New Roman" panose="02020603050405020304" pitchFamily="18" charset="0"/>
              </a:rPr>
              <a:t>Uyeyne</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İbni</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Hısn’a</a:t>
            </a:r>
            <a:r>
              <a:rPr lang="tr-TR" sz="2000" dirty="0">
                <a:solidFill>
                  <a:schemeClr val="tx1"/>
                </a:solidFill>
                <a:latin typeface="Times New Roman" panose="02020603050405020304" pitchFamily="18" charset="0"/>
                <a:cs typeface="Times New Roman" panose="02020603050405020304" pitchFamily="18" charset="0"/>
              </a:rPr>
              <a:t> da bir o kadar verdi. Arapların ileri gelenlerine de o günkü taksimde biraz fazla pay verdi. Bunun üzerine bir kişi (</a:t>
            </a:r>
            <a:r>
              <a:rPr lang="tr-TR" sz="2000" b="1" u="sng" dirty="0" err="1">
                <a:solidFill>
                  <a:schemeClr val="tx1"/>
                </a:solidFill>
                <a:latin typeface="Times New Roman" panose="02020603050405020304" pitchFamily="18" charset="0"/>
                <a:cs typeface="Times New Roman" panose="02020603050405020304" pitchFamily="18" charset="0"/>
              </a:rPr>
              <a:t>Muattib</a:t>
            </a:r>
            <a:r>
              <a:rPr lang="tr-TR" sz="2000" b="1" u="sng" dirty="0">
                <a:solidFill>
                  <a:schemeClr val="tx1"/>
                </a:solidFill>
                <a:latin typeface="Times New Roman" panose="02020603050405020304" pitchFamily="18" charset="0"/>
                <a:cs typeface="Times New Roman" panose="02020603050405020304" pitchFamily="18" charset="0"/>
              </a:rPr>
              <a:t> </a:t>
            </a:r>
            <a:r>
              <a:rPr lang="tr-TR" sz="2000" b="1" u="sng" dirty="0" err="1">
                <a:solidFill>
                  <a:schemeClr val="tx1"/>
                </a:solidFill>
                <a:latin typeface="Times New Roman" panose="02020603050405020304" pitchFamily="18" charset="0"/>
                <a:cs typeface="Times New Roman" panose="02020603050405020304" pitchFamily="18" charset="0"/>
              </a:rPr>
              <a:t>İbni</a:t>
            </a:r>
            <a:r>
              <a:rPr lang="tr-TR" sz="2000" b="1" u="sng" dirty="0">
                <a:solidFill>
                  <a:schemeClr val="tx1"/>
                </a:solidFill>
                <a:latin typeface="Times New Roman" panose="02020603050405020304" pitchFamily="18" charset="0"/>
                <a:cs typeface="Times New Roman" panose="02020603050405020304" pitchFamily="18" charset="0"/>
              </a:rPr>
              <a:t> </a:t>
            </a:r>
            <a:r>
              <a:rPr lang="tr-TR" sz="2000" b="1" u="sng" dirty="0" err="1">
                <a:solidFill>
                  <a:schemeClr val="tx1"/>
                </a:solidFill>
                <a:latin typeface="Times New Roman" panose="02020603050405020304" pitchFamily="18" charset="0"/>
                <a:cs typeface="Times New Roman" panose="02020603050405020304" pitchFamily="18" charset="0"/>
              </a:rPr>
              <a:t>Kuşeyr</a:t>
            </a:r>
            <a:r>
              <a:rPr lang="tr-TR" sz="2000" dirty="0">
                <a:solidFill>
                  <a:schemeClr val="tx1"/>
                </a:solidFill>
                <a:latin typeface="Times New Roman" panose="02020603050405020304" pitchFamily="18" charset="0"/>
                <a:cs typeface="Times New Roman" panose="02020603050405020304" pitchFamily="18" charset="0"/>
              </a:rPr>
              <a:t>): </a:t>
            </a:r>
            <a:r>
              <a:rPr lang="tr-TR" sz="2000" b="1" dirty="0">
                <a:solidFill>
                  <a:srgbClr val="FF0000"/>
                </a:solidFill>
                <a:latin typeface="Times New Roman" panose="02020603050405020304" pitchFamily="18" charset="0"/>
                <a:cs typeface="Times New Roman" panose="02020603050405020304" pitchFamily="18" charset="0"/>
              </a:rPr>
              <a:t>“</a:t>
            </a:r>
            <a:r>
              <a:rPr lang="tr-TR" sz="2000" b="1" u="sng" dirty="0">
                <a:solidFill>
                  <a:srgbClr val="FF0000"/>
                </a:solidFill>
                <a:latin typeface="Times New Roman" panose="02020603050405020304" pitchFamily="18" charset="0"/>
                <a:cs typeface="Times New Roman" panose="02020603050405020304" pitchFamily="18" charset="0"/>
              </a:rPr>
              <a:t>Vallahi bu taksimde hakkaniyet yoktur, Allah rızası da gözetilmemiştir!</a:t>
            </a:r>
            <a:r>
              <a:rPr lang="tr-TR" sz="2000" b="1" dirty="0">
                <a:solidFill>
                  <a:srgbClr val="FF0000"/>
                </a:solidFill>
                <a:latin typeface="Times New Roman" panose="02020603050405020304" pitchFamily="18" charset="0"/>
                <a:cs typeface="Times New Roman" panose="02020603050405020304" pitchFamily="18" charset="0"/>
              </a:rPr>
              <a:t>”</a:t>
            </a:r>
            <a:r>
              <a:rPr lang="tr-TR" sz="2000" b="1" dirty="0">
                <a:solidFill>
                  <a:schemeClr val="tx1"/>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dedi. </a:t>
            </a:r>
          </a:p>
          <a:p>
            <a:pPr algn="just"/>
            <a:r>
              <a:rPr lang="tr-TR" sz="2000" dirty="0">
                <a:solidFill>
                  <a:schemeClr val="tx1"/>
                </a:solidFill>
                <a:latin typeface="Times New Roman" panose="02020603050405020304" pitchFamily="18" charset="0"/>
                <a:cs typeface="Times New Roman" panose="02020603050405020304" pitchFamily="18" charset="0"/>
              </a:rPr>
              <a:t>Ben de: “Allah’a yemin ederim ki bunu ben </a:t>
            </a:r>
            <a:r>
              <a:rPr lang="tr-TR" sz="2000" dirty="0" err="1">
                <a:solidFill>
                  <a:schemeClr val="tx1"/>
                </a:solidFill>
                <a:latin typeface="Times New Roman" panose="02020603050405020304" pitchFamily="18" charset="0"/>
                <a:cs typeface="Times New Roman" panose="02020603050405020304" pitchFamily="18" charset="0"/>
              </a:rPr>
              <a:t>Resûlullah’a</a:t>
            </a:r>
            <a:r>
              <a:rPr lang="tr-TR" sz="2000" dirty="0">
                <a:solidFill>
                  <a:schemeClr val="tx1"/>
                </a:solidFill>
                <a:latin typeface="Times New Roman" panose="02020603050405020304" pitchFamily="18" charset="0"/>
                <a:cs typeface="Times New Roman" panose="02020603050405020304" pitchFamily="18" charset="0"/>
              </a:rPr>
              <a:t> söyleyeceğim,” dedim. Gittim, adamın söylediklerini anlattım.</a:t>
            </a:r>
          </a:p>
          <a:p>
            <a:pPr algn="just"/>
            <a:r>
              <a:rPr lang="tr-TR" sz="2000" dirty="0">
                <a:solidFill>
                  <a:schemeClr val="tx1"/>
                </a:solidFill>
                <a:latin typeface="Times New Roman" panose="02020603050405020304" pitchFamily="18" charset="0"/>
                <a:cs typeface="Times New Roman" panose="02020603050405020304" pitchFamily="18" charset="0"/>
              </a:rPr>
              <a:t>Bunun üzerine, </a:t>
            </a:r>
            <a:r>
              <a:rPr lang="tr-TR" sz="2000" dirty="0">
                <a:solidFill>
                  <a:srgbClr val="FF0000"/>
                </a:solidFill>
                <a:latin typeface="Times New Roman" panose="02020603050405020304" pitchFamily="18" charset="0"/>
                <a:cs typeface="Times New Roman" panose="02020603050405020304" pitchFamily="18" charset="0"/>
              </a:rPr>
              <a:t>kızgınlığından </a:t>
            </a:r>
            <a:r>
              <a:rPr lang="tr-TR" sz="2000" dirty="0" err="1">
                <a:solidFill>
                  <a:srgbClr val="FF0000"/>
                </a:solidFill>
                <a:latin typeface="Times New Roman" panose="02020603050405020304" pitchFamily="18" charset="0"/>
                <a:cs typeface="Times New Roman" panose="02020603050405020304" pitchFamily="18" charset="0"/>
              </a:rPr>
              <a:t>Resûlullah</a:t>
            </a:r>
            <a:r>
              <a:rPr lang="tr-TR" sz="2000" dirty="0">
                <a:solidFill>
                  <a:srgbClr val="FF0000"/>
                </a:solidFill>
                <a:latin typeface="Times New Roman" panose="02020603050405020304" pitchFamily="18" charset="0"/>
                <a:cs typeface="Times New Roman" panose="02020603050405020304" pitchFamily="18" charset="0"/>
              </a:rPr>
              <a:t> </a:t>
            </a:r>
            <a:r>
              <a:rPr lang="tr-TR" sz="2000" i="1" dirty="0" err="1">
                <a:solidFill>
                  <a:srgbClr val="FF0000"/>
                </a:solidFill>
                <a:latin typeface="Times New Roman" panose="02020603050405020304" pitchFamily="18" charset="0"/>
                <a:cs typeface="Times New Roman" panose="02020603050405020304" pitchFamily="18" charset="0"/>
              </a:rPr>
              <a:t>sallallahu</a:t>
            </a:r>
            <a:r>
              <a:rPr lang="tr-TR" sz="2000" i="1" dirty="0">
                <a:solidFill>
                  <a:srgbClr val="FF0000"/>
                </a:solidFill>
                <a:latin typeface="Times New Roman" panose="02020603050405020304" pitchFamily="18" charset="0"/>
                <a:cs typeface="Times New Roman" panose="02020603050405020304" pitchFamily="18" charset="0"/>
              </a:rPr>
              <a:t> aleyhi ve </a:t>
            </a:r>
            <a:r>
              <a:rPr lang="tr-TR" sz="2000" i="1" dirty="0" err="1">
                <a:solidFill>
                  <a:srgbClr val="FF0000"/>
                </a:solidFill>
                <a:latin typeface="Times New Roman" panose="02020603050405020304" pitchFamily="18" charset="0"/>
                <a:cs typeface="Times New Roman" panose="02020603050405020304" pitchFamily="18" charset="0"/>
              </a:rPr>
              <a:t>sellem</a:t>
            </a:r>
            <a:r>
              <a:rPr lang="tr-TR" sz="2000" dirty="0" err="1">
                <a:solidFill>
                  <a:srgbClr val="FF0000"/>
                </a:solidFill>
                <a:latin typeface="Times New Roman" panose="02020603050405020304" pitchFamily="18" charset="0"/>
                <a:cs typeface="Times New Roman" panose="02020603050405020304" pitchFamily="18" charset="0"/>
              </a:rPr>
              <a:t>’in</a:t>
            </a:r>
            <a:r>
              <a:rPr lang="tr-TR" sz="2000" dirty="0">
                <a:solidFill>
                  <a:srgbClr val="FF0000"/>
                </a:solidFill>
                <a:latin typeface="Times New Roman" panose="02020603050405020304" pitchFamily="18" charset="0"/>
                <a:cs typeface="Times New Roman" panose="02020603050405020304" pitchFamily="18" charset="0"/>
              </a:rPr>
              <a:t> </a:t>
            </a:r>
            <a:r>
              <a:rPr lang="tr-TR" sz="2000" b="1" u="sng" dirty="0">
                <a:solidFill>
                  <a:srgbClr val="FF0000"/>
                </a:solidFill>
                <a:latin typeface="Times New Roman" panose="02020603050405020304" pitchFamily="18" charset="0"/>
                <a:cs typeface="Times New Roman" panose="02020603050405020304" pitchFamily="18" charset="0"/>
              </a:rPr>
              <a:t>yüzü kıpkırmızı kesildi</a:t>
            </a:r>
            <a:r>
              <a:rPr lang="tr-TR" sz="2000" dirty="0">
                <a:solidFill>
                  <a:schemeClr val="tx1"/>
                </a:solidFill>
                <a:latin typeface="Times New Roman" panose="02020603050405020304" pitchFamily="18" charset="0"/>
                <a:cs typeface="Times New Roman" panose="02020603050405020304" pitchFamily="18" charset="0"/>
              </a:rPr>
              <a:t>. Sonra şöyle cevap verdi:</a:t>
            </a:r>
          </a:p>
          <a:p>
            <a:pPr algn="ctr"/>
            <a:r>
              <a:rPr lang="ar-SA" sz="3600" dirty="0">
                <a:solidFill>
                  <a:schemeClr val="tx1"/>
                </a:solidFill>
                <a:latin typeface="HASENAT" panose="01000600020000020003" pitchFamily="2" charset="-78"/>
                <a:cs typeface="HASENAT" panose="01000600020000020003" pitchFamily="2" charset="-78"/>
              </a:rPr>
              <a:t>« فَمَنْ يَعْدِلُ إِذَا لَمْ يَعدِلِ اللَّهُ وَرَسُولُهُ »</a:t>
            </a:r>
            <a:endParaRPr lang="tr-TR" sz="3600" dirty="0">
              <a:solidFill>
                <a:schemeClr val="tx1"/>
              </a:solidFill>
              <a:latin typeface="HASENAT" panose="01000600020000020003" pitchFamily="2" charset="-78"/>
              <a:cs typeface="HASENAT" panose="01000600020000020003" pitchFamily="2" charset="-78"/>
            </a:endParaRPr>
          </a:p>
          <a:p>
            <a:pPr algn="just"/>
            <a:r>
              <a:rPr lang="tr-TR" sz="2000" b="1" dirty="0">
                <a:solidFill>
                  <a:schemeClr val="tx1"/>
                </a:solidFill>
                <a:latin typeface="Times New Roman" panose="02020603050405020304" pitchFamily="18" charset="0"/>
                <a:cs typeface="Times New Roman" panose="02020603050405020304" pitchFamily="18" charset="0"/>
              </a:rPr>
              <a:t>“</a:t>
            </a:r>
            <a:r>
              <a:rPr lang="tr-TR" sz="2000" b="1" u="sng" dirty="0">
                <a:solidFill>
                  <a:srgbClr val="FF0000"/>
                </a:solidFill>
                <a:latin typeface="Times New Roman" panose="02020603050405020304" pitchFamily="18" charset="0"/>
                <a:cs typeface="Times New Roman" panose="02020603050405020304" pitchFamily="18" charset="0"/>
              </a:rPr>
              <a:t>Allah ve </a:t>
            </a:r>
            <a:r>
              <a:rPr lang="tr-TR" sz="2000" b="1" u="sng" dirty="0" err="1">
                <a:solidFill>
                  <a:srgbClr val="FF0000"/>
                </a:solidFill>
                <a:latin typeface="Times New Roman" panose="02020603050405020304" pitchFamily="18" charset="0"/>
                <a:cs typeface="Times New Roman" panose="02020603050405020304" pitchFamily="18" charset="0"/>
              </a:rPr>
              <a:t>Resûlü</a:t>
            </a:r>
            <a:r>
              <a:rPr lang="tr-TR" sz="2000" b="1" u="sng" dirty="0">
                <a:solidFill>
                  <a:srgbClr val="FF0000"/>
                </a:solidFill>
                <a:latin typeface="Times New Roman" panose="02020603050405020304" pitchFamily="18" charset="0"/>
                <a:cs typeface="Times New Roman" panose="02020603050405020304" pitchFamily="18" charset="0"/>
              </a:rPr>
              <a:t> de adâlet etmezse, hiç kimse adâlet etmez.</a:t>
            </a:r>
            <a:r>
              <a:rPr lang="tr-TR" sz="2000" b="1" dirty="0">
                <a:solidFill>
                  <a:srgbClr val="FF0000"/>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Daha sonra da şöyle buyurdu: </a:t>
            </a:r>
            <a:r>
              <a:rPr lang="tr-TR" sz="2000" b="1" dirty="0">
                <a:solidFill>
                  <a:schemeClr val="tx1"/>
                </a:solidFill>
                <a:latin typeface="Times New Roman" panose="02020603050405020304" pitchFamily="18" charset="0"/>
                <a:cs typeface="Times New Roman" panose="02020603050405020304" pitchFamily="18" charset="0"/>
              </a:rPr>
              <a:t>“Allah, Mûsâ’ya rahmet etsin. O bundan daha ağır bir ithama maruz kalmıştı da sabretmişti.”</a:t>
            </a:r>
            <a:endParaRPr lang="tr-TR" sz="2000" dirty="0">
              <a:solidFill>
                <a:schemeClr val="tx1"/>
              </a:solidFill>
              <a:latin typeface="Times New Roman" panose="02020603050405020304" pitchFamily="18" charset="0"/>
              <a:cs typeface="Times New Roman" panose="02020603050405020304" pitchFamily="18" charset="0"/>
            </a:endParaRPr>
          </a:p>
          <a:p>
            <a:pPr algn="just"/>
            <a:r>
              <a:rPr lang="tr-TR" sz="2000" dirty="0">
                <a:solidFill>
                  <a:schemeClr val="tx1"/>
                </a:solidFill>
                <a:latin typeface="Times New Roman" panose="02020603050405020304" pitchFamily="18" charset="0"/>
                <a:cs typeface="Times New Roman" panose="02020603050405020304" pitchFamily="18" charset="0"/>
              </a:rPr>
              <a:t>Ben (kendi kendime), “Bundan sonra kimsenin sözünü </a:t>
            </a:r>
            <a:r>
              <a:rPr lang="tr-TR" sz="2000" dirty="0" err="1">
                <a:solidFill>
                  <a:schemeClr val="tx1"/>
                </a:solidFill>
                <a:latin typeface="Times New Roman" panose="02020603050405020304" pitchFamily="18" charset="0"/>
                <a:cs typeface="Times New Roman" panose="02020603050405020304" pitchFamily="18" charset="0"/>
              </a:rPr>
              <a:t>Resûlullah’a</a:t>
            </a:r>
            <a:r>
              <a:rPr lang="tr-TR" sz="2000" dirty="0">
                <a:solidFill>
                  <a:schemeClr val="tx1"/>
                </a:solidFill>
                <a:latin typeface="Times New Roman" panose="02020603050405020304" pitchFamily="18" charset="0"/>
                <a:cs typeface="Times New Roman" panose="02020603050405020304" pitchFamily="18" charset="0"/>
              </a:rPr>
              <a:t> iletmeyeceğim” diye karar verdim. </a:t>
            </a:r>
            <a:r>
              <a:rPr lang="tr-TR" sz="1400" dirty="0">
                <a:solidFill>
                  <a:schemeClr val="tx1"/>
                </a:solidFill>
                <a:latin typeface="Times New Roman" panose="02020603050405020304" pitchFamily="18" charset="0"/>
                <a:cs typeface="Times New Roman" panose="02020603050405020304" pitchFamily="18" charset="0"/>
              </a:rPr>
              <a:t>(</a:t>
            </a:r>
            <a:r>
              <a:rPr lang="tr-TR" sz="1400" dirty="0" err="1">
                <a:solidFill>
                  <a:schemeClr val="tx1"/>
                </a:solidFill>
                <a:latin typeface="Times New Roman" panose="02020603050405020304" pitchFamily="18" charset="0"/>
                <a:cs typeface="Times New Roman" panose="02020603050405020304" pitchFamily="18" charset="0"/>
              </a:rPr>
              <a:t>Riyazüs</a:t>
            </a:r>
            <a:r>
              <a:rPr lang="tr-TR" sz="1400" dirty="0">
                <a:solidFill>
                  <a:schemeClr val="tx1"/>
                </a:solidFill>
                <a:latin typeface="Times New Roman" panose="02020603050405020304" pitchFamily="18" charset="0"/>
                <a:cs typeface="Times New Roman" panose="02020603050405020304" pitchFamily="18" charset="0"/>
              </a:rPr>
              <a:t> </a:t>
            </a:r>
            <a:r>
              <a:rPr lang="tr-TR" sz="1400" dirty="0" err="1">
                <a:solidFill>
                  <a:schemeClr val="tx1"/>
                </a:solidFill>
                <a:latin typeface="Times New Roman" panose="02020603050405020304" pitchFamily="18" charset="0"/>
                <a:cs typeface="Times New Roman" panose="02020603050405020304" pitchFamily="18" charset="0"/>
              </a:rPr>
              <a:t>Salihin</a:t>
            </a:r>
            <a:r>
              <a:rPr lang="tr-TR" sz="1400" dirty="0">
                <a:solidFill>
                  <a:schemeClr val="tx1"/>
                </a:solidFill>
                <a:latin typeface="Times New Roman" panose="02020603050405020304" pitchFamily="18" charset="0"/>
                <a:cs typeface="Times New Roman" panose="02020603050405020304" pitchFamily="18" charset="0"/>
              </a:rPr>
              <a:t>, C.1, S.252, 43. Hadis </a:t>
            </a:r>
            <a:r>
              <a:rPr lang="tr-TR" sz="1400" dirty="0" err="1">
                <a:solidFill>
                  <a:schemeClr val="tx1"/>
                </a:solidFill>
                <a:latin typeface="Times New Roman" panose="02020603050405020304" pitchFamily="18" charset="0"/>
                <a:cs typeface="Times New Roman" panose="02020603050405020304" pitchFamily="18" charset="0"/>
              </a:rPr>
              <a:t>Buhârî</a:t>
            </a:r>
            <a:r>
              <a:rPr lang="tr-TR" sz="1400" dirty="0">
                <a:solidFill>
                  <a:schemeClr val="tx1"/>
                </a:solidFill>
                <a:latin typeface="Times New Roman" panose="02020603050405020304" pitchFamily="18" charset="0"/>
                <a:cs typeface="Times New Roman" panose="02020603050405020304" pitchFamily="18" charset="0"/>
              </a:rPr>
              <a:t>, </a:t>
            </a:r>
            <a:r>
              <a:rPr lang="tr-TR" sz="1400" dirty="0" err="1">
                <a:solidFill>
                  <a:schemeClr val="tx1"/>
                </a:solidFill>
                <a:latin typeface="Times New Roman" panose="02020603050405020304" pitchFamily="18" charset="0"/>
                <a:cs typeface="Times New Roman" panose="02020603050405020304" pitchFamily="18" charset="0"/>
              </a:rPr>
              <a:t>Edeb</a:t>
            </a:r>
            <a:r>
              <a:rPr lang="tr-TR" sz="1400" dirty="0">
                <a:solidFill>
                  <a:schemeClr val="tx1"/>
                </a:solidFill>
                <a:latin typeface="Times New Roman" panose="02020603050405020304" pitchFamily="18" charset="0"/>
                <a:cs typeface="Times New Roman" panose="02020603050405020304" pitchFamily="18" charset="0"/>
              </a:rPr>
              <a:t> 53; Müslim, Zekât 145)</a:t>
            </a:r>
            <a:endParaRPr lang="tr-TR"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7514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085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3600" b="1" dirty="0">
                <a:solidFill>
                  <a:schemeClr val="tx1"/>
                </a:solidFill>
              </a:rPr>
              <a:t>Ganimet Hakkı…</a:t>
            </a:r>
            <a:endParaRPr lang="tr-TR" sz="3600" dirty="0">
              <a:solidFill>
                <a:schemeClr val="tx1"/>
              </a:solidFill>
            </a:endParaRPr>
          </a:p>
        </p:txBody>
      </p:sp>
      <p:sp>
        <p:nvSpPr>
          <p:cNvPr id="6" name="5 Dikdörtgen"/>
          <p:cNvSpPr/>
          <p:nvPr/>
        </p:nvSpPr>
        <p:spPr>
          <a:xfrm>
            <a:off x="251520" y="1268760"/>
            <a:ext cx="8712968"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dirty="0" err="1">
                <a:solidFill>
                  <a:schemeClr val="tx1"/>
                </a:solidFill>
              </a:rPr>
              <a:t>Huneyn</a:t>
            </a:r>
            <a:r>
              <a:rPr lang="tr-TR" sz="2400" dirty="0">
                <a:solidFill>
                  <a:schemeClr val="tx1"/>
                </a:solidFill>
              </a:rPr>
              <a:t>, Mekke ile </a:t>
            </a:r>
            <a:r>
              <a:rPr lang="tr-TR" sz="2400" dirty="0" err="1">
                <a:solidFill>
                  <a:schemeClr val="tx1"/>
                </a:solidFill>
              </a:rPr>
              <a:t>Tâif</a:t>
            </a:r>
            <a:r>
              <a:rPr lang="tr-TR" sz="2400" dirty="0">
                <a:solidFill>
                  <a:schemeClr val="tx1"/>
                </a:solidFill>
              </a:rPr>
              <a:t> şehirleri arasında bir </a:t>
            </a:r>
            <a:r>
              <a:rPr lang="tr-TR" sz="2400" dirty="0" err="1">
                <a:solidFill>
                  <a:schemeClr val="tx1"/>
                </a:solidFill>
              </a:rPr>
              <a:t>vâdidir</a:t>
            </a:r>
            <a:r>
              <a:rPr lang="tr-TR" sz="2400" dirty="0">
                <a:solidFill>
                  <a:schemeClr val="tx1"/>
                </a:solidFill>
              </a:rPr>
              <a:t>. </a:t>
            </a:r>
            <a:r>
              <a:rPr lang="tr-TR" sz="2400" b="1" dirty="0" err="1">
                <a:solidFill>
                  <a:srgbClr val="7030A0"/>
                </a:solidFill>
              </a:rPr>
              <a:t>Huneyn</a:t>
            </a:r>
            <a:r>
              <a:rPr lang="tr-TR" sz="2400" b="1" dirty="0">
                <a:solidFill>
                  <a:srgbClr val="7030A0"/>
                </a:solidFill>
              </a:rPr>
              <a:t> Gazvesi Mekke’nin fethinden sonra sekizinci hicrî yılda cereyan etmiştir. </a:t>
            </a:r>
            <a:r>
              <a:rPr lang="tr-TR" sz="2400" b="1" dirty="0">
                <a:solidFill>
                  <a:schemeClr val="tx1"/>
                </a:solidFill>
              </a:rPr>
              <a:t>İki bini Mekkeli </a:t>
            </a:r>
            <a:r>
              <a:rPr lang="tr-TR" sz="2400" b="1" dirty="0">
                <a:solidFill>
                  <a:srgbClr val="0070C0"/>
                </a:solidFill>
              </a:rPr>
              <a:t>on iki bin kişiden meydana gelen Müslüman ordusu </a:t>
            </a:r>
            <a:r>
              <a:rPr lang="tr-TR" sz="2400" b="1" dirty="0">
                <a:solidFill>
                  <a:schemeClr val="tx1"/>
                </a:solidFill>
              </a:rPr>
              <a:t>bu harpte on dört bin kişilik </a:t>
            </a:r>
            <a:r>
              <a:rPr lang="tr-TR" sz="2400" b="1" dirty="0" err="1">
                <a:solidFill>
                  <a:schemeClr val="tx1"/>
                </a:solidFill>
              </a:rPr>
              <a:t>Hevâzin</a:t>
            </a:r>
            <a:r>
              <a:rPr lang="tr-TR" sz="2400" b="1" dirty="0">
                <a:solidFill>
                  <a:schemeClr val="tx1"/>
                </a:solidFill>
              </a:rPr>
              <a:t> ve </a:t>
            </a:r>
            <a:r>
              <a:rPr lang="tr-TR" sz="2400" b="1" dirty="0" err="1">
                <a:solidFill>
                  <a:schemeClr val="tx1"/>
                </a:solidFill>
              </a:rPr>
              <a:t>Sakif</a:t>
            </a:r>
            <a:r>
              <a:rPr lang="tr-TR" sz="2400" b="1" dirty="0">
                <a:solidFill>
                  <a:schemeClr val="tx1"/>
                </a:solidFill>
              </a:rPr>
              <a:t> kabileleriyle savaştı.</a:t>
            </a:r>
            <a:r>
              <a:rPr lang="tr-TR" sz="2400" dirty="0">
                <a:solidFill>
                  <a:schemeClr val="tx1"/>
                </a:solidFill>
              </a:rPr>
              <a:t> </a:t>
            </a:r>
          </a:p>
          <a:p>
            <a:pPr algn="just"/>
            <a:r>
              <a:rPr lang="tr-TR" sz="2400" b="1" u="sng" dirty="0" err="1">
                <a:solidFill>
                  <a:srgbClr val="FF0000"/>
                </a:solidFill>
              </a:rPr>
              <a:t>Ci’râne</a:t>
            </a:r>
            <a:r>
              <a:rPr lang="tr-TR" sz="2400" b="1" u="sng" dirty="0">
                <a:solidFill>
                  <a:srgbClr val="FF0000"/>
                </a:solidFill>
              </a:rPr>
              <a:t> denilen yerde toplanan ve dağıtımı yapılan ganimet, altı bin kadın ve çocuk, 24 bin deve, 40 bin koyun, dört bin </a:t>
            </a:r>
            <a:r>
              <a:rPr lang="tr-TR" sz="2400" b="1" u="sng" dirty="0" err="1">
                <a:solidFill>
                  <a:srgbClr val="FF0000"/>
                </a:solidFill>
              </a:rPr>
              <a:t>ukıyye</a:t>
            </a:r>
            <a:r>
              <a:rPr lang="tr-TR" sz="2400" b="1" u="sng" dirty="0">
                <a:solidFill>
                  <a:srgbClr val="FF0000"/>
                </a:solidFill>
              </a:rPr>
              <a:t> gümüş para idi.</a:t>
            </a:r>
            <a:r>
              <a:rPr lang="tr-TR" sz="2400" u="sng" dirty="0">
                <a:solidFill>
                  <a:srgbClr val="FF0000"/>
                </a:solidFill>
              </a:rPr>
              <a:t> </a:t>
            </a:r>
            <a:endParaRPr lang="tr-TR" sz="2400" dirty="0">
              <a:solidFill>
                <a:srgbClr val="FF0000"/>
              </a:solidFill>
            </a:endParaRPr>
          </a:p>
          <a:p>
            <a:pPr algn="just"/>
            <a:r>
              <a:rPr lang="tr-TR" sz="2400" b="1" dirty="0">
                <a:solidFill>
                  <a:srgbClr val="002060"/>
                </a:solidFill>
              </a:rPr>
              <a:t>Hz. Peygamber bu ganimetlerin beşte birlik </a:t>
            </a:r>
            <a:r>
              <a:rPr lang="tr-TR" sz="2400" b="1" i="1" dirty="0" err="1">
                <a:solidFill>
                  <a:srgbClr val="002060"/>
                </a:solidFill>
              </a:rPr>
              <a:t>beytü’l</a:t>
            </a:r>
            <a:r>
              <a:rPr lang="tr-TR" sz="2400" b="1" i="1" dirty="0">
                <a:solidFill>
                  <a:srgbClr val="002060"/>
                </a:solidFill>
              </a:rPr>
              <a:t>-mâl</a:t>
            </a:r>
            <a:r>
              <a:rPr lang="tr-TR" sz="2400" b="1" dirty="0">
                <a:solidFill>
                  <a:srgbClr val="002060"/>
                </a:solidFill>
              </a:rPr>
              <a:t> hissesinden </a:t>
            </a:r>
            <a:r>
              <a:rPr lang="tr-TR" sz="2400" b="1" u="sng" dirty="0" err="1">
                <a:solidFill>
                  <a:srgbClr val="002060"/>
                </a:solidFill>
              </a:rPr>
              <a:t>müellefe</a:t>
            </a:r>
            <a:r>
              <a:rPr lang="tr-TR" sz="2400" b="1" u="sng" dirty="0">
                <a:solidFill>
                  <a:srgbClr val="002060"/>
                </a:solidFill>
              </a:rPr>
              <a:t>-i </a:t>
            </a:r>
            <a:r>
              <a:rPr lang="tr-TR" sz="2400" b="1" u="sng" dirty="0" err="1">
                <a:solidFill>
                  <a:srgbClr val="002060"/>
                </a:solidFill>
              </a:rPr>
              <a:t>kulûb</a:t>
            </a:r>
            <a:r>
              <a:rPr lang="tr-TR" sz="2400" b="1" dirty="0">
                <a:solidFill>
                  <a:srgbClr val="002060"/>
                </a:solidFill>
              </a:rPr>
              <a:t> denilen, gönülleri İslâm’a ısındırılması istenen bazı kabile ileri gelenlerine bol bol ikramda bulunmuştu.</a:t>
            </a:r>
            <a:r>
              <a:rPr lang="tr-TR" sz="2400" dirty="0">
                <a:solidFill>
                  <a:srgbClr val="002060"/>
                </a:solidFill>
              </a:rPr>
              <a:t> </a:t>
            </a:r>
          </a:p>
          <a:p>
            <a:pPr algn="just"/>
            <a:r>
              <a:rPr lang="tr-TR" sz="2400" dirty="0">
                <a:solidFill>
                  <a:schemeClr val="tx1"/>
                </a:solidFill>
              </a:rPr>
              <a:t>Durumun nezâketini ve hikmetini kestiremeyen bazıları şu veya bu şekilde bu taksime karşı çıkmışlardır. Özellikle </a:t>
            </a:r>
            <a:r>
              <a:rPr lang="tr-TR" sz="2400" b="1" u="sng" dirty="0" err="1">
                <a:solidFill>
                  <a:schemeClr val="tx1"/>
                </a:solidFill>
              </a:rPr>
              <a:t>Muattib</a:t>
            </a:r>
            <a:r>
              <a:rPr lang="tr-TR" sz="2400" b="1" u="sng" dirty="0">
                <a:solidFill>
                  <a:schemeClr val="tx1"/>
                </a:solidFill>
              </a:rPr>
              <a:t> </a:t>
            </a:r>
            <a:r>
              <a:rPr lang="tr-TR" sz="2400" b="1" u="sng" dirty="0" err="1">
                <a:solidFill>
                  <a:schemeClr val="tx1"/>
                </a:solidFill>
              </a:rPr>
              <a:t>İbni</a:t>
            </a:r>
            <a:r>
              <a:rPr lang="tr-TR" sz="2400" b="1" u="sng" dirty="0">
                <a:solidFill>
                  <a:schemeClr val="tx1"/>
                </a:solidFill>
              </a:rPr>
              <a:t> </a:t>
            </a:r>
            <a:r>
              <a:rPr lang="tr-TR" sz="2400" b="1" u="sng" dirty="0" err="1">
                <a:solidFill>
                  <a:schemeClr val="tx1"/>
                </a:solidFill>
              </a:rPr>
              <a:t>Kuşeyr</a:t>
            </a:r>
            <a:r>
              <a:rPr lang="tr-TR" sz="2400" b="1" u="sng" dirty="0">
                <a:solidFill>
                  <a:schemeClr val="tx1"/>
                </a:solidFill>
              </a:rPr>
              <a:t>,</a:t>
            </a:r>
            <a:r>
              <a:rPr lang="tr-TR" sz="2400" dirty="0">
                <a:solidFill>
                  <a:schemeClr val="tx1"/>
                </a:solidFill>
              </a:rPr>
              <a:t> </a:t>
            </a:r>
            <a:r>
              <a:rPr lang="tr-TR" sz="2400" b="1" dirty="0" err="1">
                <a:solidFill>
                  <a:schemeClr val="tx1"/>
                </a:solidFill>
              </a:rPr>
              <a:t>Resûlullah’ın</a:t>
            </a:r>
            <a:r>
              <a:rPr lang="tr-TR" sz="2400" b="1" dirty="0">
                <a:solidFill>
                  <a:schemeClr val="tx1"/>
                </a:solidFill>
              </a:rPr>
              <a:t> uygulamasını hadisimizde yer alan sözleriyle kınadı.</a:t>
            </a:r>
            <a:endParaRPr lang="tr-TR"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583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085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4400" b="1" dirty="0">
                <a:solidFill>
                  <a:schemeClr val="tx1"/>
                </a:solidFill>
              </a:rPr>
              <a:t>Adalet huzurun, barışın kaynağıdır.</a:t>
            </a:r>
            <a:endParaRPr lang="tr-TR" sz="4400" dirty="0">
              <a:solidFill>
                <a:schemeClr val="tx1"/>
              </a:solidFill>
            </a:endParaRPr>
          </a:p>
        </p:txBody>
      </p:sp>
      <p:sp>
        <p:nvSpPr>
          <p:cNvPr id="6" name="5 Dikdörtgen"/>
          <p:cNvSpPr/>
          <p:nvPr/>
        </p:nvSpPr>
        <p:spPr>
          <a:xfrm>
            <a:off x="251520" y="1268760"/>
            <a:ext cx="8712968"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tr-TR" sz="2800" b="1" dirty="0">
                <a:solidFill>
                  <a:schemeClr val="tx1"/>
                </a:solidFill>
              </a:rPr>
              <a:t>Adalet toplumun her kesimini kuşatmalıdır. İnsanlar Allah nezdinde de beşeri kanunda da eşittirler.</a:t>
            </a:r>
          </a:p>
          <a:p>
            <a:pPr algn="just"/>
            <a:r>
              <a:rPr lang="tr-TR" sz="2800" b="1" dirty="0">
                <a:solidFill>
                  <a:schemeClr val="tx1"/>
                </a:solidFill>
              </a:rPr>
              <a:t>“</a:t>
            </a:r>
            <a:r>
              <a:rPr lang="tr-TR" sz="2800" b="1" dirty="0">
                <a:solidFill>
                  <a:srgbClr val="FF0000"/>
                </a:solidFill>
              </a:rPr>
              <a:t>Müslüman, diğer Müslümanların elinden ve dilinden emniyette olduğu kişidir</a:t>
            </a:r>
            <a:r>
              <a:rPr lang="tr-TR" sz="2800" b="1" dirty="0">
                <a:solidFill>
                  <a:schemeClr val="tx1"/>
                </a:solidFill>
              </a:rPr>
              <a:t>”, </a:t>
            </a:r>
          </a:p>
          <a:p>
            <a:pPr algn="just"/>
            <a:r>
              <a:rPr lang="tr-TR" sz="4000" b="1" dirty="0">
                <a:solidFill>
                  <a:schemeClr val="tx1"/>
                </a:solidFill>
              </a:rPr>
              <a:t>“</a:t>
            </a:r>
            <a:r>
              <a:rPr lang="tr-TR" sz="4000" b="1" dirty="0">
                <a:solidFill>
                  <a:srgbClr val="0070C0"/>
                </a:solidFill>
              </a:rPr>
              <a:t>İnsanlar bir tarağın dişleri gibi eşittir</a:t>
            </a:r>
            <a:r>
              <a:rPr lang="tr-TR" sz="4000" b="1" dirty="0">
                <a:solidFill>
                  <a:schemeClr val="tx1"/>
                </a:solidFill>
              </a:rPr>
              <a:t>”, </a:t>
            </a:r>
          </a:p>
          <a:p>
            <a:pPr algn="just"/>
            <a:r>
              <a:rPr lang="tr-TR" sz="4800" b="1" dirty="0">
                <a:solidFill>
                  <a:schemeClr val="tx1"/>
                </a:solidFill>
              </a:rPr>
              <a:t>“</a:t>
            </a:r>
            <a:r>
              <a:rPr lang="tr-TR" sz="4800" b="1" dirty="0">
                <a:solidFill>
                  <a:srgbClr val="7030A0"/>
                </a:solidFill>
              </a:rPr>
              <a:t>Müslüman güvenilir ve adildir</a:t>
            </a:r>
            <a:r>
              <a:rPr lang="tr-TR" sz="4800" b="1" dirty="0">
                <a:solidFill>
                  <a:schemeClr val="tx1"/>
                </a:solidFill>
              </a:rPr>
              <a:t>”</a:t>
            </a:r>
            <a:endParaRPr lang="tr-TR" sz="4800" dirty="0">
              <a:solidFill>
                <a:schemeClr val="tx1"/>
              </a:solidFill>
            </a:endParaRPr>
          </a:p>
          <a:p>
            <a:pPr algn="just"/>
            <a:r>
              <a:rPr lang="tr-TR" sz="2800" b="1" dirty="0">
                <a:solidFill>
                  <a:schemeClr val="tx1"/>
                </a:solidFill>
              </a:rPr>
              <a:t>İmam Şafii Hazretleri</a:t>
            </a:r>
            <a:r>
              <a:rPr lang="tr-TR" sz="2800" dirty="0">
                <a:solidFill>
                  <a:schemeClr val="tx1"/>
                </a:solidFill>
              </a:rPr>
              <a:t>: </a:t>
            </a:r>
          </a:p>
          <a:p>
            <a:pPr algn="just"/>
            <a:r>
              <a:rPr lang="tr-TR" sz="5400" dirty="0">
                <a:solidFill>
                  <a:srgbClr val="FF0000"/>
                </a:solidFill>
              </a:rPr>
              <a:t>“</a:t>
            </a:r>
            <a:r>
              <a:rPr lang="tr-TR" sz="5400" b="1" dirty="0">
                <a:solidFill>
                  <a:srgbClr val="FF0000"/>
                </a:solidFill>
              </a:rPr>
              <a:t>Adalet, ilahi emre uygun amelde bulunmaktır</a:t>
            </a:r>
            <a:r>
              <a:rPr lang="tr-TR" sz="5400" dirty="0">
                <a:solidFill>
                  <a:srgbClr val="FF0000"/>
                </a:solidFill>
              </a:rPr>
              <a:t>.”</a:t>
            </a:r>
            <a:r>
              <a:rPr lang="tr-TR" sz="5400" dirty="0">
                <a:solidFill>
                  <a:schemeClr val="tx1"/>
                </a:solidFill>
              </a:rPr>
              <a:t> </a:t>
            </a:r>
            <a:r>
              <a:rPr lang="tr-TR" sz="1400" dirty="0">
                <a:solidFill>
                  <a:schemeClr val="tx1"/>
                </a:solidFill>
              </a:rPr>
              <a:t>(İmam Şafii )</a:t>
            </a:r>
            <a:endParaRPr lang="tr-TR" sz="2800" dirty="0">
              <a:solidFill>
                <a:schemeClr val="tx1"/>
              </a:solidFill>
            </a:endParaRPr>
          </a:p>
        </p:txBody>
      </p:sp>
    </p:spTree>
    <p:extLst>
      <p:ext uri="{BB962C8B-B14F-4D97-AF65-F5344CB8AC3E}">
        <p14:creationId xmlns:p14="http://schemas.microsoft.com/office/powerpoint/2010/main" val="959692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800" b="1" dirty="0">
                <a:solidFill>
                  <a:schemeClr val="tx1"/>
                </a:solidFill>
                <a:effectLst>
                  <a:outerShdw blurRad="38100" dist="38100" dir="2700000" algn="tl">
                    <a:srgbClr val="000000">
                      <a:alpha val="43137"/>
                    </a:srgbClr>
                  </a:outerShdw>
                </a:effectLst>
              </a:rPr>
              <a:t>BEYİN FIRTINASI: Adalet NEDİR?</a:t>
            </a:r>
          </a:p>
        </p:txBody>
      </p:sp>
      <p:pic>
        <p:nvPicPr>
          <p:cNvPr id="4" name="Picture 2" descr="adalet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412776"/>
            <a:ext cx="8222197" cy="5256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8730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085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4000" dirty="0">
                <a:solidFill>
                  <a:schemeClr val="tx1"/>
                </a:solidFill>
              </a:rPr>
              <a:t>“</a:t>
            </a:r>
            <a:r>
              <a:rPr lang="tr-TR" sz="4000" b="1" dirty="0">
                <a:solidFill>
                  <a:srgbClr val="7030A0"/>
                </a:solidFill>
              </a:rPr>
              <a:t>İyiliği iyilikle karşıla, kötülüğü adaletle</a:t>
            </a:r>
            <a:r>
              <a:rPr lang="tr-TR" sz="4000" dirty="0">
                <a:solidFill>
                  <a:schemeClr val="tx1"/>
                </a:solidFill>
              </a:rPr>
              <a:t>” </a:t>
            </a:r>
          </a:p>
        </p:txBody>
      </p:sp>
      <p:sp>
        <p:nvSpPr>
          <p:cNvPr id="6" name="5 Dikdörtgen"/>
          <p:cNvSpPr/>
          <p:nvPr/>
        </p:nvSpPr>
        <p:spPr>
          <a:xfrm>
            <a:off x="251520" y="1268760"/>
            <a:ext cx="8712968"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a:solidFill>
                  <a:schemeClr val="tx1"/>
                </a:solidFill>
                <a:latin typeface="HASENAT" panose="01000600020000020003" pitchFamily="2" charset="-78"/>
                <a:cs typeface="HASENAT" panose="01000600020000020003" pitchFamily="2" charset="-78"/>
              </a:rPr>
              <a:t>وَلَا تَسْتَوِى الْحَسَنَةُ وَلَا السَّيِّئَةُ اِدْفَعْ بِالَّتٖى هِىَ اَحْسَنُ فَاِذَا الَّذٖى بَيْنَكَ وَبَيْنَهُ عَدَاوَةٌ كَاَنَّهُ وَلِىٌّ حَمٖيمٌ</a:t>
            </a:r>
            <a:endParaRPr lang="tr-TR" sz="4000" dirty="0">
              <a:solidFill>
                <a:schemeClr val="tx1"/>
              </a:solidFill>
              <a:latin typeface="HASENAT" panose="01000600020000020003" pitchFamily="2" charset="-78"/>
              <a:cs typeface="HASENAT" panose="01000600020000020003" pitchFamily="2" charset="-78"/>
            </a:endParaRPr>
          </a:p>
          <a:p>
            <a:pPr algn="just"/>
            <a:r>
              <a:rPr lang="tr-TR" sz="6000" dirty="0">
                <a:solidFill>
                  <a:schemeClr val="tx1"/>
                </a:solidFill>
              </a:rPr>
              <a:t>“</a:t>
            </a:r>
            <a:r>
              <a:rPr lang="tr-TR" sz="6000" b="1" dirty="0">
                <a:solidFill>
                  <a:schemeClr val="tx1"/>
                </a:solidFill>
              </a:rPr>
              <a:t>İyilikle kötülük bir olmaz</a:t>
            </a:r>
            <a:r>
              <a:rPr lang="tr-TR" sz="6000" dirty="0">
                <a:solidFill>
                  <a:schemeClr val="tx1"/>
                </a:solidFill>
              </a:rPr>
              <a:t>.</a:t>
            </a:r>
          </a:p>
          <a:p>
            <a:pPr algn="just"/>
            <a:r>
              <a:rPr lang="tr-TR" sz="4000" dirty="0">
                <a:solidFill>
                  <a:schemeClr val="tx1"/>
                </a:solidFill>
              </a:rPr>
              <a:t>Sen (kötülüğü) en güzel bir şekilde önle. </a:t>
            </a:r>
          </a:p>
          <a:p>
            <a:pPr algn="just"/>
            <a:r>
              <a:rPr lang="tr-TR" sz="3000" b="1" u="sng" dirty="0">
                <a:solidFill>
                  <a:schemeClr val="tx1"/>
                </a:solidFill>
              </a:rPr>
              <a:t>O zaman seninle arasında düşmanlık bulunan kimse, </a:t>
            </a:r>
          </a:p>
          <a:p>
            <a:pPr algn="just"/>
            <a:r>
              <a:rPr lang="tr-TR" sz="4800" b="1" u="sng" dirty="0">
                <a:solidFill>
                  <a:schemeClr val="tx1"/>
                </a:solidFill>
              </a:rPr>
              <a:t>sanki candan bir dost olur</a:t>
            </a:r>
            <a:r>
              <a:rPr lang="tr-TR" sz="2800" b="1" u="sng" dirty="0">
                <a:solidFill>
                  <a:schemeClr val="tx1"/>
                </a:solidFill>
              </a:rPr>
              <a:t>.</a:t>
            </a:r>
            <a:r>
              <a:rPr lang="tr-TR" sz="2800" dirty="0">
                <a:solidFill>
                  <a:schemeClr val="tx1"/>
                </a:solidFill>
              </a:rPr>
              <a:t>” </a:t>
            </a:r>
            <a:r>
              <a:rPr lang="tr-TR" sz="1400" dirty="0">
                <a:solidFill>
                  <a:schemeClr val="tx1"/>
                </a:solidFill>
              </a:rPr>
              <a:t>(</a:t>
            </a:r>
            <a:r>
              <a:rPr lang="tr-TR" sz="1400" dirty="0" err="1">
                <a:solidFill>
                  <a:schemeClr val="tx1"/>
                </a:solidFill>
              </a:rPr>
              <a:t>Fussilet</a:t>
            </a:r>
            <a:r>
              <a:rPr lang="tr-TR" sz="1400" dirty="0">
                <a:solidFill>
                  <a:schemeClr val="tx1"/>
                </a:solidFill>
              </a:rPr>
              <a:t>, 41/34) </a:t>
            </a:r>
          </a:p>
        </p:txBody>
      </p:sp>
    </p:spTree>
    <p:extLst>
      <p:ext uri="{BB962C8B-B14F-4D97-AF65-F5344CB8AC3E}">
        <p14:creationId xmlns:p14="http://schemas.microsoft.com/office/powerpoint/2010/main" val="3875179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085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4000" b="1" dirty="0">
                <a:solidFill>
                  <a:schemeClr val="tx1"/>
                </a:solidFill>
              </a:rPr>
              <a:t>Kişinin Kendi Şahsında Adalet</a:t>
            </a:r>
            <a:endParaRPr lang="tr-TR" sz="4000" dirty="0">
              <a:solidFill>
                <a:schemeClr val="tx1"/>
              </a:solidFill>
            </a:endParaRPr>
          </a:p>
        </p:txBody>
      </p:sp>
      <p:sp>
        <p:nvSpPr>
          <p:cNvPr id="6" name="5 Dikdörtgen"/>
          <p:cNvSpPr/>
          <p:nvPr/>
        </p:nvSpPr>
        <p:spPr>
          <a:xfrm>
            <a:off x="251520" y="1268760"/>
            <a:ext cx="8712968"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0" indent="-742950">
              <a:buFont typeface="Wingdings" panose="05000000000000000000" pitchFamily="2" charset="2"/>
              <a:buChar char="Ø"/>
            </a:pPr>
            <a:r>
              <a:rPr lang="tr-TR" sz="4000" b="1" dirty="0">
                <a:solidFill>
                  <a:schemeClr val="tx1"/>
                </a:solidFill>
              </a:rPr>
              <a:t>imanında adil</a:t>
            </a:r>
            <a:r>
              <a:rPr lang="tr-TR" sz="4000" dirty="0">
                <a:solidFill>
                  <a:schemeClr val="tx1"/>
                </a:solidFill>
              </a:rPr>
              <a:t> olmalı</a:t>
            </a:r>
          </a:p>
          <a:p>
            <a:pPr marL="742950" lvl="0" indent="-742950">
              <a:buFont typeface="Wingdings" panose="05000000000000000000" pitchFamily="2" charset="2"/>
              <a:buChar char="Ø"/>
            </a:pPr>
            <a:r>
              <a:rPr lang="tr-TR" sz="4000" b="1" dirty="0">
                <a:solidFill>
                  <a:schemeClr val="tx1"/>
                </a:solidFill>
              </a:rPr>
              <a:t>Sözünde adil</a:t>
            </a:r>
            <a:r>
              <a:rPr lang="tr-TR" sz="4000" dirty="0">
                <a:solidFill>
                  <a:schemeClr val="tx1"/>
                </a:solidFill>
              </a:rPr>
              <a:t> olmalı</a:t>
            </a:r>
          </a:p>
          <a:p>
            <a:pPr marL="742950" lvl="0" indent="-742950">
              <a:buFont typeface="Wingdings" panose="05000000000000000000" pitchFamily="2" charset="2"/>
              <a:buChar char="Ø"/>
            </a:pPr>
            <a:r>
              <a:rPr lang="tr-TR" sz="4000" dirty="0">
                <a:solidFill>
                  <a:schemeClr val="tx1"/>
                </a:solidFill>
              </a:rPr>
              <a:t>İnsanlar arası ilişkilerinde adil olmalı</a:t>
            </a:r>
          </a:p>
          <a:p>
            <a:pPr marL="742950" lvl="0" indent="-742950">
              <a:buFont typeface="Wingdings" panose="05000000000000000000" pitchFamily="2" charset="2"/>
              <a:buChar char="Ø"/>
            </a:pPr>
            <a:r>
              <a:rPr lang="tr-TR" sz="4000" dirty="0">
                <a:solidFill>
                  <a:schemeClr val="tx1"/>
                </a:solidFill>
              </a:rPr>
              <a:t>Yalandan ve iftiradan uzak durmalı</a:t>
            </a:r>
          </a:p>
          <a:p>
            <a:pPr marL="742950" lvl="0" indent="-742950">
              <a:buFont typeface="Wingdings" panose="05000000000000000000" pitchFamily="2" charset="2"/>
              <a:buChar char="Ø"/>
            </a:pPr>
            <a:r>
              <a:rPr lang="tr-TR" sz="4000" b="1" dirty="0">
                <a:solidFill>
                  <a:schemeClr val="tx1"/>
                </a:solidFill>
              </a:rPr>
              <a:t>Hakkın ve haklının yanında</a:t>
            </a:r>
            <a:r>
              <a:rPr lang="tr-TR" sz="4000" dirty="0">
                <a:solidFill>
                  <a:schemeClr val="tx1"/>
                </a:solidFill>
              </a:rPr>
              <a:t> yer almalı</a:t>
            </a:r>
          </a:p>
          <a:p>
            <a:pPr marL="742950" lvl="0" indent="-742950">
              <a:buFont typeface="Wingdings" panose="05000000000000000000" pitchFamily="2" charset="2"/>
              <a:buChar char="Ø"/>
            </a:pPr>
            <a:r>
              <a:rPr lang="tr-TR" sz="4000" dirty="0">
                <a:solidFill>
                  <a:schemeClr val="tx1"/>
                </a:solidFill>
              </a:rPr>
              <a:t>Kendisine yapılmasını istemediğini başkasına yapmamalı</a:t>
            </a:r>
          </a:p>
        </p:txBody>
      </p:sp>
    </p:spTree>
    <p:extLst>
      <p:ext uri="{BB962C8B-B14F-4D97-AF65-F5344CB8AC3E}">
        <p14:creationId xmlns:p14="http://schemas.microsoft.com/office/powerpoint/2010/main" val="42885051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085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4000" b="1" dirty="0">
                <a:solidFill>
                  <a:schemeClr val="tx1"/>
                </a:solidFill>
              </a:rPr>
              <a:t>Kişinin Kendi Şahsında Adalet</a:t>
            </a:r>
            <a:endParaRPr lang="tr-TR" sz="4000" dirty="0">
              <a:solidFill>
                <a:schemeClr val="tx1"/>
              </a:solidFill>
            </a:endParaRPr>
          </a:p>
        </p:txBody>
      </p:sp>
      <p:sp>
        <p:nvSpPr>
          <p:cNvPr id="6" name="5 Dikdörtgen"/>
          <p:cNvSpPr/>
          <p:nvPr/>
        </p:nvSpPr>
        <p:spPr>
          <a:xfrm>
            <a:off x="251520" y="1268760"/>
            <a:ext cx="8712968"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3900" b="1" dirty="0">
                <a:solidFill>
                  <a:srgbClr val="FF0000"/>
                </a:solidFill>
              </a:rPr>
              <a:t>“Hak, </a:t>
            </a:r>
          </a:p>
          <a:p>
            <a:pPr algn="just"/>
            <a:r>
              <a:rPr lang="tr-TR" sz="5400" b="1" dirty="0">
                <a:solidFill>
                  <a:srgbClr val="FF0000"/>
                </a:solidFill>
              </a:rPr>
              <a:t>tepene inen bir kılıç da olsa, </a:t>
            </a:r>
          </a:p>
          <a:p>
            <a:pPr algn="just"/>
            <a:r>
              <a:rPr lang="tr-TR" sz="4400" b="1" dirty="0">
                <a:solidFill>
                  <a:srgbClr val="FF0000"/>
                </a:solidFill>
              </a:rPr>
              <a:t>boynunu uzatmaktan çekinme..!” </a:t>
            </a:r>
            <a:endParaRPr lang="tr-TR" sz="4400" dirty="0">
              <a:solidFill>
                <a:srgbClr val="FF0000"/>
              </a:solidFill>
            </a:endParaRPr>
          </a:p>
        </p:txBody>
      </p:sp>
    </p:spTree>
    <p:extLst>
      <p:ext uri="{BB962C8B-B14F-4D97-AF65-F5344CB8AC3E}">
        <p14:creationId xmlns:p14="http://schemas.microsoft.com/office/powerpoint/2010/main" val="480135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085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4000" b="1" dirty="0">
                <a:solidFill>
                  <a:schemeClr val="tx1"/>
                </a:solidFill>
              </a:rPr>
              <a:t>Şahitlikte Adalet</a:t>
            </a:r>
            <a:endParaRPr lang="tr-TR" sz="4000" dirty="0">
              <a:solidFill>
                <a:schemeClr val="tx1"/>
              </a:solidFill>
            </a:endParaRPr>
          </a:p>
        </p:txBody>
      </p:sp>
      <p:sp>
        <p:nvSpPr>
          <p:cNvPr id="6" name="5 Dikdörtgen"/>
          <p:cNvSpPr/>
          <p:nvPr/>
        </p:nvSpPr>
        <p:spPr>
          <a:xfrm>
            <a:off x="251520" y="1268760"/>
            <a:ext cx="8712968"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dirty="0">
                <a:solidFill>
                  <a:schemeClr val="tx1"/>
                </a:solidFill>
                <a:latin typeface="HASENAT" panose="01000600020000020003" pitchFamily="2" charset="-78"/>
                <a:cs typeface="HASENAT" panose="01000600020000020003" pitchFamily="2" charset="-78"/>
              </a:rPr>
              <a:t>يَا اَيُّهَا الَّذٖينَ اٰمَنُوا شَهَادَةُ بَيْنِكُمْ اِذَا حَضَرَ اَحَدَكُمُ الْمَوْتُ حٖينَ الْوَصِيَّةِ اثْنَانِ ذَوَا عَدْلٍ مِنْكُمْ </a:t>
            </a:r>
            <a:endParaRPr lang="tr-TR" sz="4000" dirty="0">
              <a:solidFill>
                <a:schemeClr val="tx1"/>
              </a:solidFill>
              <a:latin typeface="HASENAT" panose="01000600020000020003" pitchFamily="2" charset="-78"/>
              <a:cs typeface="HASENAT" panose="01000600020000020003" pitchFamily="2" charset="-78"/>
            </a:endParaRPr>
          </a:p>
          <a:p>
            <a:pPr algn="just"/>
            <a:r>
              <a:rPr lang="tr-TR" sz="2800" dirty="0">
                <a:solidFill>
                  <a:schemeClr val="tx1"/>
                </a:solidFill>
              </a:rPr>
              <a:t>“Ey iman edenler! </a:t>
            </a:r>
            <a:r>
              <a:rPr lang="tr-TR" sz="2800" dirty="0">
                <a:solidFill>
                  <a:srgbClr val="FF0000"/>
                </a:solidFill>
              </a:rPr>
              <a:t>Birinize ölüm gelip çatınca vasiyet esnasında içinizden iki adalet sahibi kişi aranızda şahitlik etsin…</a:t>
            </a:r>
            <a:r>
              <a:rPr lang="tr-TR" sz="2800" dirty="0">
                <a:solidFill>
                  <a:schemeClr val="tx1"/>
                </a:solidFill>
              </a:rPr>
              <a:t>” </a:t>
            </a:r>
            <a:r>
              <a:rPr lang="tr-TR" sz="1400" dirty="0">
                <a:solidFill>
                  <a:schemeClr val="tx1"/>
                </a:solidFill>
              </a:rPr>
              <a:t>(</a:t>
            </a:r>
            <a:r>
              <a:rPr lang="tr-TR" sz="1400" dirty="0" err="1">
                <a:solidFill>
                  <a:schemeClr val="tx1"/>
                </a:solidFill>
              </a:rPr>
              <a:t>Mâide</a:t>
            </a:r>
            <a:r>
              <a:rPr lang="tr-TR" sz="1400" dirty="0">
                <a:solidFill>
                  <a:schemeClr val="tx1"/>
                </a:solidFill>
              </a:rPr>
              <a:t> 106)</a:t>
            </a:r>
          </a:p>
          <a:p>
            <a:pPr algn="ctr" rtl="1"/>
            <a:r>
              <a:rPr lang="ar-SA" sz="3200" dirty="0">
                <a:solidFill>
                  <a:schemeClr val="tx1"/>
                </a:solidFill>
                <a:latin typeface="HASENAT" panose="01000600020000020003" pitchFamily="2" charset="-78"/>
                <a:cs typeface="HASENAT" panose="01000600020000020003" pitchFamily="2" charset="-78"/>
              </a:rPr>
              <a:t>وَمَنْ يَكْسِبْ خَطٖيپَةً اَوْ اِثْمًا ثُمَّ يَرْمِ بِهٖ بَرٖیًٔا فَقَدِ احْتَمَلَ بُهْتَانًا وَاِثْمًا مُبٖينًا </a:t>
            </a:r>
            <a:endParaRPr lang="tr-TR" sz="3200" dirty="0">
              <a:solidFill>
                <a:schemeClr val="tx1"/>
              </a:solidFill>
              <a:latin typeface="HASENAT" panose="01000600020000020003" pitchFamily="2" charset="-78"/>
              <a:cs typeface="HASENAT" panose="01000600020000020003" pitchFamily="2" charset="-78"/>
            </a:endParaRPr>
          </a:p>
          <a:p>
            <a:pPr algn="just"/>
            <a:r>
              <a:rPr lang="tr-TR" sz="2800" dirty="0">
                <a:solidFill>
                  <a:schemeClr val="tx1"/>
                </a:solidFill>
              </a:rPr>
              <a:t>“</a:t>
            </a:r>
            <a:r>
              <a:rPr lang="tr-TR" sz="2800" b="1" dirty="0">
                <a:solidFill>
                  <a:srgbClr val="FF0000"/>
                </a:solidFill>
              </a:rPr>
              <a:t>Kim kasıtlı veya kasıtsız bir günah kazanır da sonra onu </a:t>
            </a:r>
            <a:r>
              <a:rPr lang="tr-TR" sz="2800" b="1" u="sng" dirty="0">
                <a:solidFill>
                  <a:srgbClr val="FF0000"/>
                </a:solidFill>
              </a:rPr>
              <a:t>bir suçsuzun üzerine atarsa</a:t>
            </a:r>
            <a:r>
              <a:rPr lang="tr-TR" sz="2800" b="1" dirty="0">
                <a:solidFill>
                  <a:srgbClr val="FF0000"/>
                </a:solidFill>
              </a:rPr>
              <a:t>,</a:t>
            </a:r>
            <a:r>
              <a:rPr lang="tr-TR" sz="2800" dirty="0">
                <a:solidFill>
                  <a:srgbClr val="FF0000"/>
                </a:solidFill>
              </a:rPr>
              <a:t> </a:t>
            </a:r>
            <a:r>
              <a:rPr lang="tr-TR" sz="2800" dirty="0">
                <a:solidFill>
                  <a:srgbClr val="7030A0"/>
                </a:solidFill>
              </a:rPr>
              <a:t>muhakkak ki, büyük bir iftira ve apaçık bir günah yüklenmiş olur</a:t>
            </a:r>
            <a:r>
              <a:rPr lang="tr-TR" sz="2800" dirty="0">
                <a:solidFill>
                  <a:schemeClr val="tx1"/>
                </a:solidFill>
              </a:rPr>
              <a:t>.” </a:t>
            </a:r>
            <a:r>
              <a:rPr lang="tr-TR" sz="1400" dirty="0">
                <a:solidFill>
                  <a:schemeClr val="tx1"/>
                </a:solidFill>
              </a:rPr>
              <a:t>(Nisa 112.)</a:t>
            </a:r>
          </a:p>
        </p:txBody>
      </p:sp>
    </p:spTree>
    <p:extLst>
      <p:ext uri="{BB962C8B-B14F-4D97-AF65-F5344CB8AC3E}">
        <p14:creationId xmlns:p14="http://schemas.microsoft.com/office/powerpoint/2010/main" val="3846497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085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4000" b="1" dirty="0">
                <a:solidFill>
                  <a:schemeClr val="tx1"/>
                </a:solidFill>
              </a:rPr>
              <a:t>Ailede Adalet: İmtihan????????</a:t>
            </a:r>
            <a:endParaRPr lang="tr-TR" sz="4000" dirty="0">
              <a:solidFill>
                <a:schemeClr val="tx1"/>
              </a:solidFill>
            </a:endParaRPr>
          </a:p>
        </p:txBody>
      </p:sp>
      <p:sp>
        <p:nvSpPr>
          <p:cNvPr id="6" name="5 Dikdörtgen"/>
          <p:cNvSpPr/>
          <p:nvPr/>
        </p:nvSpPr>
        <p:spPr>
          <a:xfrm>
            <a:off x="251520" y="1268760"/>
            <a:ext cx="8712968"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solidFill>
                  <a:schemeClr val="tx1"/>
                </a:solidFill>
              </a:rPr>
              <a:t>Ailede adalet, birlik ve beraberliğin, sevgi ve saygının yerleşmesinin temel unsurudur.</a:t>
            </a:r>
          </a:p>
          <a:p>
            <a:pPr marL="514350" lvl="0" indent="-514350">
              <a:buFont typeface="+mj-lt"/>
              <a:buAutoNum type="arabicPeriod"/>
            </a:pPr>
            <a:r>
              <a:rPr lang="tr-TR" sz="2800" b="1" dirty="0">
                <a:solidFill>
                  <a:srgbClr val="FF0000"/>
                </a:solidFill>
              </a:rPr>
              <a:t>Kişi çocukları arasında adil olmalı, kız-erkek çocuk ayrımı yapmamalı</a:t>
            </a:r>
          </a:p>
          <a:p>
            <a:pPr marL="514350" lvl="0" indent="-514350">
              <a:buFont typeface="+mj-lt"/>
              <a:buAutoNum type="arabicPeriod"/>
            </a:pPr>
            <a:r>
              <a:rPr lang="tr-TR" sz="2800" b="1" dirty="0">
                <a:solidFill>
                  <a:srgbClr val="7030A0"/>
                </a:solidFill>
              </a:rPr>
              <a:t>Torunlar arasında dedeler adaleti kurabilmeli</a:t>
            </a:r>
          </a:p>
          <a:p>
            <a:pPr marL="514350" lvl="0" indent="-514350">
              <a:buFont typeface="+mj-lt"/>
              <a:buAutoNum type="arabicPeriod"/>
            </a:pPr>
            <a:r>
              <a:rPr lang="tr-TR" sz="2800" b="1" dirty="0">
                <a:solidFill>
                  <a:srgbClr val="FF0000"/>
                </a:solidFill>
              </a:rPr>
              <a:t>Gelinler ve damatlar arasında adaletli davranılmalı</a:t>
            </a:r>
          </a:p>
          <a:p>
            <a:pPr marL="514350" lvl="0" indent="-514350">
              <a:buFont typeface="+mj-lt"/>
              <a:buAutoNum type="arabicPeriod"/>
            </a:pPr>
            <a:r>
              <a:rPr lang="tr-TR" sz="2800" b="1" dirty="0">
                <a:solidFill>
                  <a:srgbClr val="0070C0"/>
                </a:solidFill>
              </a:rPr>
              <a:t>Gelinler ve kızlar arasında adaletli davranmalı</a:t>
            </a:r>
          </a:p>
          <a:p>
            <a:pPr marL="514350" lvl="0" indent="-514350">
              <a:buFont typeface="+mj-lt"/>
              <a:buAutoNum type="arabicPeriod"/>
            </a:pPr>
            <a:r>
              <a:rPr lang="tr-TR" sz="2800" b="1" dirty="0">
                <a:solidFill>
                  <a:schemeClr val="accent6">
                    <a:lumMod val="50000"/>
                  </a:schemeClr>
                </a:solidFill>
              </a:rPr>
              <a:t>Çocuklar Ebeveynleri arasında adil olmalı</a:t>
            </a:r>
          </a:p>
          <a:p>
            <a:pPr marL="514350" lvl="0" indent="-514350">
              <a:buFont typeface="+mj-lt"/>
              <a:buAutoNum type="arabicPeriod"/>
            </a:pPr>
            <a:r>
              <a:rPr lang="tr-TR" sz="2800" dirty="0">
                <a:solidFill>
                  <a:schemeClr val="tx1"/>
                </a:solidFill>
              </a:rPr>
              <a:t>Eşler çoksa aralarında adaletli olunmalı</a:t>
            </a:r>
          </a:p>
          <a:p>
            <a:pPr marL="514350" lvl="0" indent="-514350">
              <a:buFont typeface="+mj-lt"/>
              <a:buAutoNum type="arabicPeriod"/>
            </a:pPr>
            <a:r>
              <a:rPr lang="tr-TR" sz="2800" b="1" dirty="0">
                <a:solidFill>
                  <a:srgbClr val="FF0000"/>
                </a:solidFill>
              </a:rPr>
              <a:t>Annesi veya babası farklı, üvey olan çocuklar arasında adalet sağlanmalı</a:t>
            </a:r>
          </a:p>
        </p:txBody>
      </p:sp>
    </p:spTree>
    <p:extLst>
      <p:ext uri="{BB962C8B-B14F-4D97-AF65-F5344CB8AC3E}">
        <p14:creationId xmlns:p14="http://schemas.microsoft.com/office/powerpoint/2010/main" val="23593835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085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4000" b="1" dirty="0">
                <a:solidFill>
                  <a:schemeClr val="tx1"/>
                </a:solidFill>
              </a:rPr>
              <a:t>Ailede Adalet: İmtihan????????</a:t>
            </a:r>
            <a:endParaRPr lang="tr-TR" sz="4000" dirty="0">
              <a:solidFill>
                <a:schemeClr val="tx1"/>
              </a:solidFill>
            </a:endParaRPr>
          </a:p>
        </p:txBody>
      </p:sp>
      <p:sp>
        <p:nvSpPr>
          <p:cNvPr id="6" name="5 Dikdörtgen"/>
          <p:cNvSpPr/>
          <p:nvPr/>
        </p:nvSpPr>
        <p:spPr>
          <a:xfrm>
            <a:off x="251520" y="1268760"/>
            <a:ext cx="8712968"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a:solidFill>
                  <a:schemeClr val="tx1"/>
                </a:solidFill>
                <a:latin typeface="HASENAT" panose="01000600020000020003" pitchFamily="2" charset="-78"/>
                <a:cs typeface="HASENAT" panose="01000600020000020003" pitchFamily="2" charset="-78"/>
              </a:rPr>
              <a:t>وَاعْلَمُوا اَنَّمَا اَمْوَالُكُمْ وَاَوْلَادُكُمْ فِتْنَةٌ وَاَنَّ اللّٰهَ عِنْدَهُ اَجْرٌ عَظٖيمٌ</a:t>
            </a:r>
            <a:endParaRPr lang="tr-TR" sz="4000" dirty="0">
              <a:solidFill>
                <a:schemeClr val="tx1"/>
              </a:solidFill>
              <a:latin typeface="HASENAT" panose="01000600020000020003" pitchFamily="2" charset="-78"/>
              <a:cs typeface="HASENAT" panose="01000600020000020003" pitchFamily="2" charset="-78"/>
            </a:endParaRPr>
          </a:p>
          <a:p>
            <a:pPr algn="just"/>
            <a:r>
              <a:rPr lang="tr-TR" sz="2800" b="1" dirty="0">
                <a:solidFill>
                  <a:schemeClr val="tx1"/>
                </a:solidFill>
              </a:rPr>
              <a:t>“</a:t>
            </a:r>
            <a:r>
              <a:rPr lang="tr-TR" sz="3600" b="1" u="sng" dirty="0">
                <a:solidFill>
                  <a:srgbClr val="0070C0"/>
                </a:solidFill>
              </a:rPr>
              <a:t>Biliniz ki mallarınız ve çocuklarınız birer imtihan sebebidir</a:t>
            </a:r>
            <a:r>
              <a:rPr lang="tr-TR" sz="3600" b="1" dirty="0">
                <a:solidFill>
                  <a:srgbClr val="0070C0"/>
                </a:solidFill>
              </a:rPr>
              <a:t> </a:t>
            </a:r>
            <a:r>
              <a:rPr lang="tr-TR" sz="2800" b="1" dirty="0">
                <a:solidFill>
                  <a:schemeClr val="tx1"/>
                </a:solidFill>
              </a:rPr>
              <a:t>ve büyük mükâfat Allah’ın katındadır</a:t>
            </a:r>
            <a:r>
              <a:rPr lang="tr-TR" sz="1400" b="1" dirty="0">
                <a:solidFill>
                  <a:schemeClr val="tx1"/>
                </a:solidFill>
              </a:rPr>
              <a:t>.”</a:t>
            </a:r>
            <a:r>
              <a:rPr lang="tr-TR" sz="1400" dirty="0">
                <a:solidFill>
                  <a:schemeClr val="tx1"/>
                </a:solidFill>
              </a:rPr>
              <a:t>( </a:t>
            </a:r>
            <a:r>
              <a:rPr lang="tr-TR" sz="1400" dirty="0" err="1">
                <a:solidFill>
                  <a:schemeClr val="tx1"/>
                </a:solidFill>
              </a:rPr>
              <a:t>Enfal</a:t>
            </a:r>
            <a:r>
              <a:rPr lang="tr-TR" sz="1400" dirty="0">
                <a:solidFill>
                  <a:schemeClr val="tx1"/>
                </a:solidFill>
              </a:rPr>
              <a:t> 28)</a:t>
            </a:r>
            <a:endParaRPr lang="tr-TR" sz="2800" dirty="0">
              <a:solidFill>
                <a:schemeClr val="tx1"/>
              </a:solidFill>
            </a:endParaRPr>
          </a:p>
          <a:p>
            <a:pPr algn="ctr" rtl="1"/>
            <a:r>
              <a:rPr lang="ar-SA" sz="4400" dirty="0">
                <a:solidFill>
                  <a:schemeClr val="tx1"/>
                </a:solidFill>
                <a:latin typeface="HASENAT" panose="01000600020000020003" pitchFamily="2" charset="-78"/>
                <a:cs typeface="HASENAT" panose="01000600020000020003" pitchFamily="2" charset="-78"/>
              </a:rPr>
              <a:t>اعْدِلُوا بَيْنَ أَوْلَادِكُمْ اعْدِلُوا بَيْنَ أَبْنَائِكُمْ</a:t>
            </a:r>
            <a:endParaRPr lang="tr-TR" sz="4400" dirty="0">
              <a:solidFill>
                <a:schemeClr val="tx1"/>
              </a:solidFill>
              <a:latin typeface="HASENAT" panose="01000600020000020003" pitchFamily="2" charset="-78"/>
              <a:cs typeface="HASENAT" panose="01000600020000020003" pitchFamily="2" charset="-78"/>
            </a:endParaRPr>
          </a:p>
          <a:p>
            <a:pPr algn="just"/>
            <a:r>
              <a:rPr lang="tr-TR" sz="2000" dirty="0">
                <a:solidFill>
                  <a:schemeClr val="tx1"/>
                </a:solidFill>
              </a:rPr>
              <a:t>Numan </a:t>
            </a:r>
            <a:r>
              <a:rPr lang="tr-TR" sz="2000" dirty="0" err="1">
                <a:solidFill>
                  <a:schemeClr val="tx1"/>
                </a:solidFill>
              </a:rPr>
              <a:t>ibn</a:t>
            </a:r>
            <a:r>
              <a:rPr lang="tr-TR" sz="2000" dirty="0">
                <a:solidFill>
                  <a:schemeClr val="tx1"/>
                </a:solidFill>
              </a:rPr>
              <a:t> Beşir (</a:t>
            </a:r>
            <a:r>
              <a:rPr lang="tr-TR" sz="2000" dirty="0" err="1">
                <a:solidFill>
                  <a:schemeClr val="tx1"/>
                </a:solidFill>
              </a:rPr>
              <a:t>r.a</a:t>
            </a:r>
            <a:r>
              <a:rPr lang="tr-TR" sz="2000" dirty="0">
                <a:solidFill>
                  <a:schemeClr val="tx1"/>
                </a:solidFill>
              </a:rPr>
              <a:t>.) Efendimizin şöyle söylediğini bizlere aktarıyor:</a:t>
            </a:r>
          </a:p>
          <a:p>
            <a:pPr algn="just"/>
            <a:r>
              <a:rPr lang="tr-TR" sz="4800" b="1" dirty="0">
                <a:solidFill>
                  <a:srgbClr val="FF0000"/>
                </a:solidFill>
              </a:rPr>
              <a:t>“</a:t>
            </a:r>
            <a:r>
              <a:rPr lang="tr-TR" sz="4800" b="1" u="sng" dirty="0">
                <a:solidFill>
                  <a:srgbClr val="FF0000"/>
                </a:solidFill>
              </a:rPr>
              <a:t>Erkek ve kız çocuklarınız arasında adaletli olunuz</a:t>
            </a:r>
            <a:r>
              <a:rPr lang="tr-TR" sz="4800" b="1" dirty="0">
                <a:solidFill>
                  <a:srgbClr val="FF0000"/>
                </a:solidFill>
              </a:rPr>
              <a:t>"</a:t>
            </a:r>
            <a:r>
              <a:rPr lang="tr-TR" sz="2800" dirty="0">
                <a:solidFill>
                  <a:schemeClr val="tx1"/>
                </a:solidFill>
              </a:rPr>
              <a:t> </a:t>
            </a:r>
            <a:r>
              <a:rPr lang="tr-TR" sz="1400" dirty="0">
                <a:solidFill>
                  <a:schemeClr val="tx1"/>
                </a:solidFill>
              </a:rPr>
              <a:t>(</a:t>
            </a:r>
            <a:r>
              <a:rPr lang="tr-TR" sz="1400" dirty="0" err="1">
                <a:solidFill>
                  <a:schemeClr val="tx1"/>
                </a:solidFill>
              </a:rPr>
              <a:t>Ebû</a:t>
            </a:r>
            <a:r>
              <a:rPr lang="tr-TR" sz="1400" dirty="0">
                <a:solidFill>
                  <a:schemeClr val="tx1"/>
                </a:solidFill>
              </a:rPr>
              <a:t> Davud, </a:t>
            </a:r>
            <a:r>
              <a:rPr lang="tr-TR" sz="1400" dirty="0" err="1">
                <a:solidFill>
                  <a:schemeClr val="tx1"/>
                </a:solidFill>
              </a:rPr>
              <a:t>Büyû</a:t>
            </a:r>
            <a:r>
              <a:rPr lang="tr-TR" sz="1400" dirty="0">
                <a:solidFill>
                  <a:schemeClr val="tx1"/>
                </a:solidFill>
              </a:rPr>
              <a:t> 83).</a:t>
            </a:r>
          </a:p>
        </p:txBody>
      </p:sp>
    </p:spTree>
    <p:extLst>
      <p:ext uri="{BB962C8B-B14F-4D97-AF65-F5344CB8AC3E}">
        <p14:creationId xmlns:p14="http://schemas.microsoft.com/office/powerpoint/2010/main" val="1183155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085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4000" b="1" dirty="0">
                <a:solidFill>
                  <a:schemeClr val="tx1"/>
                </a:solidFill>
              </a:rPr>
              <a:t>Ailede Adalet: İmtihan????????</a:t>
            </a:r>
            <a:endParaRPr lang="tr-TR" sz="4000" dirty="0">
              <a:solidFill>
                <a:schemeClr val="tx1"/>
              </a:solidFill>
            </a:endParaRPr>
          </a:p>
        </p:txBody>
      </p:sp>
      <p:sp>
        <p:nvSpPr>
          <p:cNvPr id="6" name="5 Dikdörtgen"/>
          <p:cNvSpPr/>
          <p:nvPr/>
        </p:nvSpPr>
        <p:spPr>
          <a:xfrm>
            <a:off x="251520" y="1268760"/>
            <a:ext cx="8712968"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3600" dirty="0">
                <a:solidFill>
                  <a:schemeClr val="tx1"/>
                </a:solidFill>
              </a:rPr>
              <a:t>Peygamberimiz (</a:t>
            </a:r>
            <a:r>
              <a:rPr lang="tr-TR" sz="3600" dirty="0" err="1">
                <a:solidFill>
                  <a:schemeClr val="tx1"/>
                </a:solidFill>
              </a:rPr>
              <a:t>s.a.v</a:t>
            </a:r>
            <a:r>
              <a:rPr lang="tr-TR" sz="3600" dirty="0">
                <a:solidFill>
                  <a:schemeClr val="tx1"/>
                </a:solidFill>
              </a:rPr>
              <a:t>.) </a:t>
            </a:r>
          </a:p>
          <a:p>
            <a:pPr algn="just"/>
            <a:r>
              <a:rPr lang="tr-TR" sz="3600" b="1" dirty="0">
                <a:solidFill>
                  <a:schemeClr val="tx1"/>
                </a:solidFill>
              </a:rPr>
              <a:t>“</a:t>
            </a:r>
            <a:r>
              <a:rPr lang="tr-TR" sz="3600" b="1" dirty="0">
                <a:solidFill>
                  <a:srgbClr val="FF0000"/>
                </a:solidFill>
              </a:rPr>
              <a:t>Çocukların anne-baba üzerindeki haklarından birinin</a:t>
            </a:r>
            <a:r>
              <a:rPr lang="tr-TR" sz="3600" b="1" dirty="0">
                <a:solidFill>
                  <a:schemeClr val="tx1"/>
                </a:solidFill>
              </a:rPr>
              <a:t> onlara eşit davranmak” </a:t>
            </a:r>
            <a:r>
              <a:rPr lang="tr-TR" sz="3600" dirty="0">
                <a:solidFill>
                  <a:schemeClr val="tx1"/>
                </a:solidFill>
              </a:rPr>
              <a:t>olduğunu söyler </a:t>
            </a:r>
            <a:r>
              <a:rPr lang="tr-TR" sz="1400" dirty="0">
                <a:solidFill>
                  <a:schemeClr val="tx1"/>
                </a:solidFill>
              </a:rPr>
              <a:t>(</a:t>
            </a:r>
            <a:r>
              <a:rPr lang="tr-TR" sz="1400" dirty="0" err="1">
                <a:solidFill>
                  <a:schemeClr val="tx1"/>
                </a:solidFill>
              </a:rPr>
              <a:t>ibn</a:t>
            </a:r>
            <a:r>
              <a:rPr lang="tr-TR" sz="1400" dirty="0">
                <a:solidFill>
                  <a:schemeClr val="tx1"/>
                </a:solidFill>
              </a:rPr>
              <a:t> </a:t>
            </a:r>
            <a:r>
              <a:rPr lang="tr-TR" sz="1400" dirty="0" err="1">
                <a:solidFill>
                  <a:schemeClr val="tx1"/>
                </a:solidFill>
              </a:rPr>
              <a:t>Hanbel</a:t>
            </a:r>
            <a:r>
              <a:rPr lang="tr-TR" sz="1400" dirty="0">
                <a:solidFill>
                  <a:schemeClr val="tx1"/>
                </a:solidFill>
              </a:rPr>
              <a:t>, "</a:t>
            </a:r>
            <a:r>
              <a:rPr lang="tr-TR" sz="1400" dirty="0" err="1">
                <a:solidFill>
                  <a:schemeClr val="tx1"/>
                </a:solidFill>
              </a:rPr>
              <a:t>Müsned</a:t>
            </a:r>
            <a:r>
              <a:rPr lang="tr-TR" sz="1400" dirty="0">
                <a:solidFill>
                  <a:schemeClr val="tx1"/>
                </a:solidFill>
              </a:rPr>
              <a:t>").</a:t>
            </a:r>
          </a:p>
        </p:txBody>
      </p:sp>
    </p:spTree>
    <p:extLst>
      <p:ext uri="{BB962C8B-B14F-4D97-AF65-F5344CB8AC3E}">
        <p14:creationId xmlns:p14="http://schemas.microsoft.com/office/powerpoint/2010/main" val="26939689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085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4000" b="1" dirty="0">
                <a:solidFill>
                  <a:schemeClr val="tx1"/>
                </a:solidFill>
              </a:rPr>
              <a:t>Ailede Adalet: İmtihan????????</a:t>
            </a:r>
            <a:endParaRPr lang="tr-TR" sz="4000" dirty="0">
              <a:solidFill>
                <a:schemeClr val="tx1"/>
              </a:solidFill>
            </a:endParaRPr>
          </a:p>
        </p:txBody>
      </p:sp>
      <p:sp>
        <p:nvSpPr>
          <p:cNvPr id="6" name="5 Dikdörtgen"/>
          <p:cNvSpPr/>
          <p:nvPr/>
        </p:nvSpPr>
        <p:spPr>
          <a:xfrm>
            <a:off x="251520" y="1268760"/>
            <a:ext cx="8712968"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3000" b="1" dirty="0">
                <a:solidFill>
                  <a:schemeClr val="tx1"/>
                </a:solidFill>
              </a:rPr>
              <a:t>İslam dini ve </a:t>
            </a:r>
            <a:r>
              <a:rPr lang="tr-TR" sz="3000" dirty="0">
                <a:solidFill>
                  <a:schemeClr val="tx1"/>
                </a:solidFill>
              </a:rPr>
              <a:t>Peygamberimiz (</a:t>
            </a:r>
            <a:r>
              <a:rPr lang="tr-TR" sz="3000" dirty="0" err="1">
                <a:solidFill>
                  <a:schemeClr val="tx1"/>
                </a:solidFill>
              </a:rPr>
              <a:t>s.a.v</a:t>
            </a:r>
            <a:r>
              <a:rPr lang="tr-TR" sz="3000" dirty="0">
                <a:solidFill>
                  <a:schemeClr val="tx1"/>
                </a:solidFill>
              </a:rPr>
              <a:t>) çocuklar arasında </a:t>
            </a:r>
          </a:p>
          <a:p>
            <a:pPr marL="742950" indent="-742950" algn="just">
              <a:buFont typeface="Courier New" panose="02070309020205020404" pitchFamily="49" charset="0"/>
              <a:buChar char="o"/>
            </a:pPr>
            <a:r>
              <a:rPr lang="tr-TR" sz="2800" b="1" dirty="0">
                <a:solidFill>
                  <a:srgbClr val="7030A0"/>
                </a:solidFill>
              </a:rPr>
              <a:t>Öpüp sarılmada, </a:t>
            </a:r>
          </a:p>
          <a:p>
            <a:pPr marL="742950" indent="-742950" algn="just">
              <a:buFont typeface="Courier New" panose="02070309020205020404" pitchFamily="49" charset="0"/>
              <a:buChar char="o"/>
            </a:pPr>
            <a:r>
              <a:rPr lang="tr-TR" sz="2800" b="1" dirty="0">
                <a:solidFill>
                  <a:srgbClr val="FF0000"/>
                </a:solidFill>
              </a:rPr>
              <a:t>Sevgiyi dışa vurmada, </a:t>
            </a:r>
          </a:p>
          <a:p>
            <a:pPr marL="742950" indent="-742950" algn="just">
              <a:buFont typeface="Courier New" panose="02070309020205020404" pitchFamily="49" charset="0"/>
              <a:buChar char="o"/>
            </a:pPr>
            <a:r>
              <a:rPr lang="tr-TR" sz="2800" b="1" dirty="0">
                <a:solidFill>
                  <a:srgbClr val="0070C0"/>
                </a:solidFill>
              </a:rPr>
              <a:t>İhtiyaçlarını görüp gözetmede, </a:t>
            </a:r>
          </a:p>
          <a:p>
            <a:pPr marL="742950" indent="-742950" algn="just">
              <a:buFont typeface="Courier New" panose="02070309020205020404" pitchFamily="49" charset="0"/>
              <a:buChar char="o"/>
            </a:pPr>
            <a:r>
              <a:rPr lang="tr-TR" sz="2800" b="1" dirty="0">
                <a:solidFill>
                  <a:srgbClr val="7030A0"/>
                </a:solidFill>
              </a:rPr>
              <a:t>Hediye vermede, </a:t>
            </a:r>
          </a:p>
          <a:p>
            <a:pPr marL="742950" indent="-742950" algn="just">
              <a:buFont typeface="Courier New" panose="02070309020205020404" pitchFamily="49" charset="0"/>
              <a:buChar char="o"/>
            </a:pPr>
            <a:r>
              <a:rPr lang="tr-TR" sz="2800" b="1" dirty="0">
                <a:solidFill>
                  <a:srgbClr val="FF0000"/>
                </a:solidFill>
              </a:rPr>
              <a:t>Su ikram etmede, </a:t>
            </a:r>
          </a:p>
          <a:p>
            <a:pPr marL="742950" indent="-742950" algn="just">
              <a:buFont typeface="Courier New" panose="02070309020205020404" pitchFamily="49" charset="0"/>
              <a:buChar char="o"/>
            </a:pPr>
            <a:r>
              <a:rPr lang="tr-TR" sz="2800" b="1" dirty="0">
                <a:solidFill>
                  <a:srgbClr val="0070C0"/>
                </a:solidFill>
              </a:rPr>
              <a:t>Ceza verme hususunda, </a:t>
            </a:r>
          </a:p>
          <a:p>
            <a:pPr marL="742950" indent="-742950" algn="just">
              <a:buFont typeface="Courier New" panose="02070309020205020404" pitchFamily="49" charset="0"/>
              <a:buChar char="o"/>
            </a:pPr>
            <a:r>
              <a:rPr lang="tr-TR" sz="2800" b="1" dirty="0">
                <a:solidFill>
                  <a:srgbClr val="7030A0"/>
                </a:solidFill>
              </a:rPr>
              <a:t>Okutma hususunda, </a:t>
            </a:r>
          </a:p>
          <a:p>
            <a:pPr marL="742950" indent="-742950" algn="just">
              <a:buFont typeface="Courier New" panose="02070309020205020404" pitchFamily="49" charset="0"/>
              <a:buChar char="o"/>
            </a:pPr>
            <a:r>
              <a:rPr lang="tr-TR" sz="2800" b="1" dirty="0">
                <a:solidFill>
                  <a:srgbClr val="FF0000"/>
                </a:solidFill>
              </a:rPr>
              <a:t>Çocuklara mal-mülk dağıtımında ve </a:t>
            </a:r>
          </a:p>
          <a:p>
            <a:pPr marL="742950" indent="-742950" algn="just">
              <a:buFont typeface="Courier New" panose="02070309020205020404" pitchFamily="49" charset="0"/>
              <a:buChar char="o"/>
            </a:pPr>
            <a:r>
              <a:rPr lang="tr-TR" sz="2800" b="1" dirty="0">
                <a:solidFill>
                  <a:srgbClr val="0070C0"/>
                </a:solidFill>
              </a:rPr>
              <a:t>Miras hakkında </a:t>
            </a:r>
          </a:p>
          <a:p>
            <a:pPr algn="just"/>
            <a:r>
              <a:rPr lang="tr-TR" sz="2800" b="1" dirty="0">
                <a:solidFill>
                  <a:schemeClr val="tx1"/>
                </a:solidFill>
              </a:rPr>
              <a:t>adil olmayı ve adaletle muamele etmeyi bizlere bildirmiştir.</a:t>
            </a:r>
            <a:endParaRPr lang="tr-TR" sz="2800" dirty="0">
              <a:solidFill>
                <a:schemeClr val="tx1"/>
              </a:solidFill>
            </a:endParaRPr>
          </a:p>
        </p:txBody>
      </p:sp>
    </p:spTree>
    <p:extLst>
      <p:ext uri="{BB962C8B-B14F-4D97-AF65-F5344CB8AC3E}">
        <p14:creationId xmlns:p14="http://schemas.microsoft.com/office/powerpoint/2010/main" val="27069518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085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4000" b="1" dirty="0">
                <a:solidFill>
                  <a:schemeClr val="tx1"/>
                </a:solidFill>
              </a:rPr>
              <a:t>Ailede Adalet: Su </a:t>
            </a:r>
            <a:r>
              <a:rPr lang="tr-TR" sz="4000" b="1" dirty="0" err="1">
                <a:solidFill>
                  <a:schemeClr val="tx1"/>
                </a:solidFill>
              </a:rPr>
              <a:t>İkaramı</a:t>
            </a:r>
            <a:r>
              <a:rPr lang="tr-TR" sz="4000" b="1" dirty="0">
                <a:solidFill>
                  <a:schemeClr val="tx1"/>
                </a:solidFill>
              </a:rPr>
              <a:t>?</a:t>
            </a:r>
            <a:endParaRPr lang="tr-TR" sz="4000" dirty="0">
              <a:solidFill>
                <a:schemeClr val="tx1"/>
              </a:solidFill>
            </a:endParaRPr>
          </a:p>
        </p:txBody>
      </p:sp>
      <p:sp>
        <p:nvSpPr>
          <p:cNvPr id="6" name="5 Dikdörtgen"/>
          <p:cNvSpPr/>
          <p:nvPr/>
        </p:nvSpPr>
        <p:spPr>
          <a:xfrm>
            <a:off x="251520" y="1268760"/>
            <a:ext cx="8712968"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b="1" u="sng" dirty="0">
                <a:solidFill>
                  <a:schemeClr val="tx1"/>
                </a:solidFill>
              </a:rPr>
              <a:t>Su ikramında efendimizin adaleti</a:t>
            </a:r>
            <a:endParaRPr lang="tr-TR" sz="2400" dirty="0">
              <a:solidFill>
                <a:schemeClr val="tx1"/>
              </a:solidFill>
            </a:endParaRPr>
          </a:p>
          <a:p>
            <a:pPr algn="just"/>
            <a:r>
              <a:rPr lang="tr-TR" sz="2400" dirty="0">
                <a:solidFill>
                  <a:schemeClr val="tx1"/>
                </a:solidFill>
              </a:rPr>
              <a:t>Hz. Ali (</a:t>
            </a:r>
            <a:r>
              <a:rPr lang="tr-TR" sz="2400" dirty="0" err="1">
                <a:solidFill>
                  <a:schemeClr val="tx1"/>
                </a:solidFill>
              </a:rPr>
              <a:t>r.a</a:t>
            </a:r>
            <a:r>
              <a:rPr lang="tr-TR" sz="2400" dirty="0">
                <a:solidFill>
                  <a:schemeClr val="tx1"/>
                </a:solidFill>
              </a:rPr>
              <a:t>.) şöyle buyurdu: "</a:t>
            </a:r>
            <a:r>
              <a:rPr lang="tr-TR" sz="2400" dirty="0" err="1">
                <a:solidFill>
                  <a:schemeClr val="tx1"/>
                </a:solidFill>
              </a:rPr>
              <a:t>Resullullah</a:t>
            </a:r>
            <a:r>
              <a:rPr lang="tr-TR" sz="2400" dirty="0">
                <a:solidFill>
                  <a:schemeClr val="tx1"/>
                </a:solidFill>
              </a:rPr>
              <a:t> (</a:t>
            </a:r>
            <a:r>
              <a:rPr lang="tr-TR" sz="2400" dirty="0" err="1">
                <a:solidFill>
                  <a:schemeClr val="tx1"/>
                </a:solidFill>
              </a:rPr>
              <a:t>s.a.v</a:t>
            </a:r>
            <a:r>
              <a:rPr lang="tr-TR" sz="2400" dirty="0">
                <a:solidFill>
                  <a:schemeClr val="tx1"/>
                </a:solidFill>
              </a:rPr>
              <a:t>.) bir gün bizi ziyaret etti ve evimizde kaldı. Hasan ve Hüseyin de uyuyorlardı. </a:t>
            </a:r>
            <a:r>
              <a:rPr lang="tr-TR" sz="2400" b="1" dirty="0">
                <a:solidFill>
                  <a:srgbClr val="FF0000"/>
                </a:solidFill>
              </a:rPr>
              <a:t>Hasan su istedi. </a:t>
            </a:r>
            <a:r>
              <a:rPr lang="tr-TR" sz="2400" b="1" dirty="0" err="1">
                <a:solidFill>
                  <a:srgbClr val="FF0000"/>
                </a:solidFill>
              </a:rPr>
              <a:t>Resûllah</a:t>
            </a:r>
            <a:r>
              <a:rPr lang="tr-TR" sz="2400" b="1" dirty="0">
                <a:solidFill>
                  <a:srgbClr val="FF0000"/>
                </a:solidFill>
              </a:rPr>
              <a:t> (</a:t>
            </a:r>
            <a:r>
              <a:rPr lang="tr-TR" sz="2400" b="1" dirty="0" err="1">
                <a:solidFill>
                  <a:srgbClr val="FF0000"/>
                </a:solidFill>
              </a:rPr>
              <a:t>s.a.v</a:t>
            </a:r>
            <a:r>
              <a:rPr lang="tr-TR" sz="2400" b="1" dirty="0">
                <a:solidFill>
                  <a:srgbClr val="FF0000"/>
                </a:solidFill>
              </a:rPr>
              <a:t>.) suyu bardağa koymak için kalktı Hasan'a vermek için gelince Hüseyin alıp içmek istedi.</a:t>
            </a:r>
            <a:r>
              <a:rPr lang="tr-TR" sz="2400" dirty="0">
                <a:solidFill>
                  <a:srgbClr val="FF0000"/>
                </a:solidFill>
              </a:rPr>
              <a:t> </a:t>
            </a:r>
            <a:r>
              <a:rPr lang="tr-TR" sz="2400" b="1" u="sng" dirty="0">
                <a:solidFill>
                  <a:srgbClr val="FF0000"/>
                </a:solidFill>
              </a:rPr>
              <a:t>Fakat </a:t>
            </a:r>
            <a:r>
              <a:rPr lang="tr-TR" sz="2400" b="1" u="sng" dirty="0" err="1">
                <a:solidFill>
                  <a:srgbClr val="FF0000"/>
                </a:solidFill>
              </a:rPr>
              <a:t>Resûllullah</a:t>
            </a:r>
            <a:r>
              <a:rPr lang="tr-TR" sz="2400" b="1" u="sng" dirty="0">
                <a:solidFill>
                  <a:srgbClr val="FF0000"/>
                </a:solidFill>
              </a:rPr>
              <a:t> (</a:t>
            </a:r>
            <a:r>
              <a:rPr lang="tr-TR" sz="2400" b="1" u="sng" dirty="0" err="1">
                <a:solidFill>
                  <a:srgbClr val="FF0000"/>
                </a:solidFill>
              </a:rPr>
              <a:t>s.a.v</a:t>
            </a:r>
            <a:r>
              <a:rPr lang="tr-TR" sz="2400" b="1" u="sng" dirty="0">
                <a:solidFill>
                  <a:srgbClr val="FF0000"/>
                </a:solidFill>
              </a:rPr>
              <a:t>.) evvela Hasan'a sonra Hüseyin'e içirdi.</a:t>
            </a:r>
            <a:r>
              <a:rPr lang="tr-TR" sz="2400" dirty="0">
                <a:solidFill>
                  <a:srgbClr val="FF0000"/>
                </a:solidFill>
              </a:rPr>
              <a:t> </a:t>
            </a:r>
          </a:p>
          <a:p>
            <a:pPr algn="just"/>
            <a:r>
              <a:rPr lang="tr-TR" sz="2400" dirty="0">
                <a:solidFill>
                  <a:schemeClr val="tx1"/>
                </a:solidFill>
              </a:rPr>
              <a:t>Hz. Fatıma (</a:t>
            </a:r>
            <a:r>
              <a:rPr lang="tr-TR" sz="2400" dirty="0" err="1">
                <a:solidFill>
                  <a:schemeClr val="tx1"/>
                </a:solidFill>
              </a:rPr>
              <a:t>r.a</a:t>
            </a:r>
            <a:r>
              <a:rPr lang="tr-TR" sz="2400" dirty="0">
                <a:solidFill>
                  <a:schemeClr val="tx1"/>
                </a:solidFill>
              </a:rPr>
              <a:t>.) </a:t>
            </a:r>
            <a:r>
              <a:rPr lang="tr-TR" sz="2400" b="1" dirty="0">
                <a:solidFill>
                  <a:srgbClr val="0070C0"/>
                </a:solidFill>
              </a:rPr>
              <a:t>Sanki Hasan sana daha çok sevimlidir ya </a:t>
            </a:r>
            <a:r>
              <a:rPr lang="tr-TR" sz="2400" b="1" dirty="0" err="1">
                <a:solidFill>
                  <a:srgbClr val="0070C0"/>
                </a:solidFill>
              </a:rPr>
              <a:t>Resûllellah</a:t>
            </a:r>
            <a:r>
              <a:rPr lang="tr-TR" sz="2400" b="1" dirty="0">
                <a:solidFill>
                  <a:srgbClr val="0070C0"/>
                </a:solidFill>
              </a:rPr>
              <a:t> </a:t>
            </a:r>
            <a:r>
              <a:rPr lang="tr-TR" sz="2400" dirty="0">
                <a:solidFill>
                  <a:schemeClr val="tx1"/>
                </a:solidFill>
              </a:rPr>
              <a:t>dedi. </a:t>
            </a:r>
          </a:p>
          <a:p>
            <a:pPr algn="just"/>
            <a:r>
              <a:rPr lang="tr-TR" sz="2400" dirty="0" err="1">
                <a:solidFill>
                  <a:schemeClr val="tx1"/>
                </a:solidFill>
              </a:rPr>
              <a:t>Resûlullah</a:t>
            </a:r>
            <a:r>
              <a:rPr lang="tr-TR" sz="2400" dirty="0">
                <a:solidFill>
                  <a:schemeClr val="tx1"/>
                </a:solidFill>
              </a:rPr>
              <a:t> (</a:t>
            </a:r>
            <a:r>
              <a:rPr lang="tr-TR" sz="2400" dirty="0" err="1">
                <a:solidFill>
                  <a:schemeClr val="tx1"/>
                </a:solidFill>
              </a:rPr>
              <a:t>s.a.v</a:t>
            </a:r>
            <a:r>
              <a:rPr lang="tr-TR" sz="2400" dirty="0">
                <a:solidFill>
                  <a:schemeClr val="tx1"/>
                </a:solidFill>
              </a:rPr>
              <a:t>.) "</a:t>
            </a:r>
            <a:r>
              <a:rPr lang="tr-TR" sz="2400" b="1" dirty="0">
                <a:solidFill>
                  <a:schemeClr val="tx1"/>
                </a:solidFill>
              </a:rPr>
              <a:t>Hayır, (ikisi de bana sevimlidir) ancak ilk önce Hasan istedi"</a:t>
            </a:r>
            <a:r>
              <a:rPr lang="tr-TR" sz="2400" dirty="0">
                <a:solidFill>
                  <a:schemeClr val="tx1"/>
                </a:solidFill>
              </a:rPr>
              <a:t> buyurdu. Sonra eliyle işaret ederek Ben, sen ve bu iki çocuk ile Hz. Ali'yi (</a:t>
            </a:r>
            <a:r>
              <a:rPr lang="tr-TR" sz="2400" dirty="0" err="1">
                <a:solidFill>
                  <a:schemeClr val="tx1"/>
                </a:solidFill>
              </a:rPr>
              <a:t>r.a</a:t>
            </a:r>
            <a:r>
              <a:rPr lang="tr-TR" sz="2400" dirty="0">
                <a:solidFill>
                  <a:schemeClr val="tx1"/>
                </a:solidFill>
              </a:rPr>
              <a:t>)’i işaret ederek) şu uyuyan kıyamette aynı yerdeyiz." buyurdu.</a:t>
            </a:r>
          </a:p>
          <a:p>
            <a:pPr algn="just"/>
            <a:r>
              <a:rPr lang="tr-TR" sz="2400" dirty="0">
                <a:solidFill>
                  <a:schemeClr val="tx1"/>
                </a:solidFill>
              </a:rPr>
              <a:t>Hz. Muhammed (</a:t>
            </a:r>
            <a:r>
              <a:rPr lang="tr-TR" sz="2400" dirty="0" err="1">
                <a:solidFill>
                  <a:schemeClr val="tx1"/>
                </a:solidFill>
              </a:rPr>
              <a:t>s.a.v</a:t>
            </a:r>
            <a:r>
              <a:rPr lang="tr-TR" sz="2400" dirty="0">
                <a:solidFill>
                  <a:schemeClr val="tx1"/>
                </a:solidFill>
              </a:rPr>
              <a:t>.) </a:t>
            </a:r>
            <a:r>
              <a:rPr lang="tr-TR" sz="2400" b="1" dirty="0">
                <a:solidFill>
                  <a:schemeClr val="tx1"/>
                </a:solidFill>
              </a:rPr>
              <a:t>"</a:t>
            </a:r>
            <a:r>
              <a:rPr lang="tr-TR" sz="2400" b="1" u="sng" dirty="0">
                <a:solidFill>
                  <a:schemeClr val="tx1"/>
                </a:solidFill>
              </a:rPr>
              <a:t>Allah'a karşı gelmekten sakının, çocuklarınız arasında adil olun.</a:t>
            </a:r>
            <a:r>
              <a:rPr lang="tr-TR" sz="2400" b="1" dirty="0">
                <a:solidFill>
                  <a:schemeClr val="tx1"/>
                </a:solidFill>
              </a:rPr>
              <a:t>"</a:t>
            </a:r>
            <a:r>
              <a:rPr lang="tr-TR" sz="2400" b="1" i="1" dirty="0">
                <a:solidFill>
                  <a:schemeClr val="tx1"/>
                </a:solidFill>
              </a:rPr>
              <a:t> </a:t>
            </a:r>
            <a:r>
              <a:rPr lang="tr-TR" sz="1400" dirty="0">
                <a:solidFill>
                  <a:schemeClr val="tx1"/>
                </a:solidFill>
              </a:rPr>
              <a:t>(Müslim) </a:t>
            </a:r>
          </a:p>
        </p:txBody>
      </p:sp>
    </p:spTree>
    <p:extLst>
      <p:ext uri="{BB962C8B-B14F-4D97-AF65-F5344CB8AC3E}">
        <p14:creationId xmlns:p14="http://schemas.microsoft.com/office/powerpoint/2010/main" val="3236001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085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4000" b="1" dirty="0">
                <a:solidFill>
                  <a:schemeClr val="tx1"/>
                </a:solidFill>
              </a:rPr>
              <a:t>Ailede Adalet: Kız-Erkek Çocuğu?</a:t>
            </a:r>
            <a:endParaRPr lang="tr-TR" sz="4000" dirty="0">
              <a:solidFill>
                <a:schemeClr val="tx1"/>
              </a:solidFill>
            </a:endParaRPr>
          </a:p>
        </p:txBody>
      </p:sp>
      <p:sp>
        <p:nvSpPr>
          <p:cNvPr id="6" name="5 Dikdörtgen"/>
          <p:cNvSpPr/>
          <p:nvPr/>
        </p:nvSpPr>
        <p:spPr>
          <a:xfrm>
            <a:off x="251520" y="1268760"/>
            <a:ext cx="8712968"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dirty="0">
                <a:solidFill>
                  <a:schemeClr val="tx1"/>
                </a:solidFill>
              </a:rPr>
              <a:t>Çocuklar sevilip okşanırken </a:t>
            </a:r>
            <a:r>
              <a:rPr lang="tr-TR" sz="2400" b="1" u="sng" dirty="0">
                <a:solidFill>
                  <a:schemeClr val="tx1"/>
                </a:solidFill>
              </a:rPr>
              <a:t>kız ve erkek çocuğu ayırımı yapılmaz, yapılmamalıdır</a:t>
            </a:r>
            <a:r>
              <a:rPr lang="tr-TR" sz="2400" dirty="0">
                <a:solidFill>
                  <a:schemeClr val="tx1"/>
                </a:solidFill>
              </a:rPr>
              <a:t>. Çünkü dinimiz erkek çocuklarının kız çocuklarına tercih edilmesini hoş görmez. </a:t>
            </a:r>
          </a:p>
          <a:p>
            <a:pPr algn="just"/>
            <a:r>
              <a:rPr lang="tr-TR" sz="2400" b="1" dirty="0">
                <a:solidFill>
                  <a:schemeClr val="tx1"/>
                </a:solidFill>
              </a:rPr>
              <a:t>Enes </a:t>
            </a:r>
            <a:r>
              <a:rPr lang="tr-TR" sz="2400" b="1" dirty="0" err="1">
                <a:solidFill>
                  <a:schemeClr val="tx1"/>
                </a:solidFill>
              </a:rPr>
              <a:t>İbn</a:t>
            </a:r>
            <a:r>
              <a:rPr lang="tr-TR" sz="2400" b="1" dirty="0">
                <a:solidFill>
                  <a:schemeClr val="tx1"/>
                </a:solidFill>
              </a:rPr>
              <a:t> Malik</a:t>
            </a:r>
            <a:r>
              <a:rPr lang="tr-TR" sz="2400" dirty="0">
                <a:solidFill>
                  <a:schemeClr val="tx1"/>
                </a:solidFill>
              </a:rPr>
              <a:t> (</a:t>
            </a:r>
            <a:r>
              <a:rPr lang="tr-TR" sz="2400" dirty="0" err="1">
                <a:solidFill>
                  <a:schemeClr val="tx1"/>
                </a:solidFill>
              </a:rPr>
              <a:t>ra</a:t>
            </a:r>
            <a:r>
              <a:rPr lang="tr-TR" sz="2400" dirty="0">
                <a:solidFill>
                  <a:schemeClr val="tx1"/>
                </a:solidFill>
              </a:rPr>
              <a:t>.) anlatıyor: </a:t>
            </a:r>
          </a:p>
          <a:p>
            <a:pPr algn="just"/>
            <a:r>
              <a:rPr lang="tr-TR" sz="2400" dirty="0">
                <a:solidFill>
                  <a:schemeClr val="tx1"/>
                </a:solidFill>
              </a:rPr>
              <a:t>“</a:t>
            </a:r>
            <a:r>
              <a:rPr lang="tr-TR" sz="2400" b="1" dirty="0">
                <a:solidFill>
                  <a:srgbClr val="FF0000"/>
                </a:solidFill>
              </a:rPr>
              <a:t>Peygamberimizle beraber bulunan bir adamın yanına oğlu geldi. Adam oğlunu öptü ve dizine oturttu. Daha sonra kızı geldi, onu önüne oturttu. </a:t>
            </a:r>
          </a:p>
          <a:p>
            <a:pPr algn="just"/>
            <a:r>
              <a:rPr lang="tr-TR" sz="2400" dirty="0">
                <a:solidFill>
                  <a:schemeClr val="tx1"/>
                </a:solidFill>
              </a:rPr>
              <a:t>Bunun üzerine Peygamberimiz: </a:t>
            </a:r>
          </a:p>
          <a:p>
            <a:pPr algn="just"/>
            <a:r>
              <a:rPr lang="tr-TR" sz="2400" dirty="0">
                <a:solidFill>
                  <a:schemeClr val="tx1"/>
                </a:solidFill>
              </a:rPr>
              <a:t>“</a:t>
            </a:r>
            <a:r>
              <a:rPr lang="tr-TR" sz="2400" b="1" u="sng" dirty="0">
                <a:solidFill>
                  <a:srgbClr val="0070C0"/>
                </a:solidFill>
              </a:rPr>
              <a:t>Onlara aynı şekilde davranman gerekmez mi idi</a:t>
            </a:r>
            <a:r>
              <a:rPr lang="tr-TR" sz="2400" b="1" u="sng" dirty="0">
                <a:solidFill>
                  <a:schemeClr val="tx1"/>
                </a:solidFill>
              </a:rPr>
              <a:t>?</a:t>
            </a:r>
            <a:r>
              <a:rPr lang="tr-TR" sz="2400" dirty="0">
                <a:solidFill>
                  <a:schemeClr val="tx1"/>
                </a:solidFill>
              </a:rPr>
              <a:t>” Buyurarak adamı uyardı. </a:t>
            </a:r>
            <a:r>
              <a:rPr lang="tr-TR" sz="1400" dirty="0">
                <a:solidFill>
                  <a:schemeClr val="tx1"/>
                </a:solidFill>
              </a:rPr>
              <a:t>(</a:t>
            </a:r>
            <a:r>
              <a:rPr lang="tr-TR" sz="1400" i="1" dirty="0">
                <a:solidFill>
                  <a:schemeClr val="tx1"/>
                </a:solidFill>
              </a:rPr>
              <a:t> </a:t>
            </a:r>
            <a:r>
              <a:rPr lang="tr-TR" sz="1400" i="1" dirty="0" err="1">
                <a:solidFill>
                  <a:schemeClr val="tx1"/>
                </a:solidFill>
              </a:rPr>
              <a:t>Mecmau’z-Zevaid</a:t>
            </a:r>
            <a:r>
              <a:rPr lang="tr-TR" sz="1400" dirty="0">
                <a:solidFill>
                  <a:schemeClr val="tx1"/>
                </a:solidFill>
              </a:rPr>
              <a:t>, 8/156 (Hadisi </a:t>
            </a:r>
            <a:r>
              <a:rPr lang="tr-TR" sz="1400" dirty="0" err="1">
                <a:solidFill>
                  <a:schemeClr val="tx1"/>
                </a:solidFill>
              </a:rPr>
              <a:t>Bezzar</a:t>
            </a:r>
            <a:r>
              <a:rPr lang="tr-TR" sz="1400" dirty="0">
                <a:solidFill>
                  <a:schemeClr val="tx1"/>
                </a:solidFill>
              </a:rPr>
              <a:t> rivayet etmiştir.))</a:t>
            </a:r>
          </a:p>
        </p:txBody>
      </p:sp>
    </p:spTree>
    <p:extLst>
      <p:ext uri="{BB962C8B-B14F-4D97-AF65-F5344CB8AC3E}">
        <p14:creationId xmlns:p14="http://schemas.microsoft.com/office/powerpoint/2010/main" val="530135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800" b="1" dirty="0">
                <a:solidFill>
                  <a:schemeClr val="tx1"/>
                </a:solidFill>
                <a:effectLst>
                  <a:outerShdw blurRad="38100" dist="38100" dir="2700000" algn="tl">
                    <a:srgbClr val="000000">
                      <a:alpha val="43137"/>
                    </a:srgbClr>
                  </a:outerShdw>
                </a:effectLst>
              </a:rPr>
              <a:t>BEYİN FIRTINASI: Adalet NEDİR?</a:t>
            </a:r>
          </a:p>
        </p:txBody>
      </p:sp>
      <p:sp>
        <p:nvSpPr>
          <p:cNvPr id="6" name="5 Dikdörtgen"/>
          <p:cNvSpPr/>
          <p:nvPr/>
        </p:nvSpPr>
        <p:spPr>
          <a:xfrm>
            <a:off x="251520" y="1268760"/>
            <a:ext cx="8712968"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5400" b="1" dirty="0">
                <a:solidFill>
                  <a:schemeClr val="tx1"/>
                </a:solidFill>
              </a:rPr>
              <a:t>“Çevremizde Şahit Olduğumuz Adaletsizlikler nelerdir?” </a:t>
            </a:r>
          </a:p>
        </p:txBody>
      </p:sp>
    </p:spTree>
    <p:extLst>
      <p:ext uri="{BB962C8B-B14F-4D97-AF65-F5344CB8AC3E}">
        <p14:creationId xmlns:p14="http://schemas.microsoft.com/office/powerpoint/2010/main" val="21546897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251520" y="188640"/>
            <a:ext cx="8568952"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err="1">
                <a:solidFill>
                  <a:schemeClr val="tx1"/>
                </a:solidFill>
              </a:rPr>
              <a:t>Kur’anı</a:t>
            </a:r>
            <a:r>
              <a:rPr lang="tr-TR" sz="2800" b="1" dirty="0">
                <a:solidFill>
                  <a:schemeClr val="tx1"/>
                </a:solidFill>
              </a:rPr>
              <a:t> Kerimde ve Hadisi Şeriflerde; her işte adaletli olmayı Allah ve </a:t>
            </a:r>
            <a:r>
              <a:rPr lang="tr-TR" sz="2800" b="1" dirty="0" err="1">
                <a:solidFill>
                  <a:schemeClr val="tx1"/>
                </a:solidFill>
              </a:rPr>
              <a:t>Rasulü</a:t>
            </a:r>
            <a:r>
              <a:rPr lang="tr-TR" sz="2800" b="1" dirty="0">
                <a:solidFill>
                  <a:schemeClr val="tx1"/>
                </a:solidFill>
              </a:rPr>
              <a:t> tavsiye etmiştir.</a:t>
            </a:r>
            <a:endParaRPr lang="tr-TR" sz="2800" dirty="0">
              <a:solidFill>
                <a:schemeClr val="tx1"/>
              </a:solidFill>
            </a:endParaRPr>
          </a:p>
        </p:txBody>
      </p:sp>
      <p:sp>
        <p:nvSpPr>
          <p:cNvPr id="6" name="5 Dikdörtgen"/>
          <p:cNvSpPr/>
          <p:nvPr/>
        </p:nvSpPr>
        <p:spPr>
          <a:xfrm>
            <a:off x="395536" y="1268760"/>
            <a:ext cx="8568952"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lvl="0" indent="-514350">
              <a:buFont typeface="Wingdings" panose="05000000000000000000" pitchFamily="2" charset="2"/>
              <a:buChar char="ü"/>
            </a:pPr>
            <a:r>
              <a:rPr lang="tr-TR" sz="2800" dirty="0">
                <a:solidFill>
                  <a:schemeClr val="tx1"/>
                </a:solidFill>
              </a:rPr>
              <a:t>Devlette adalet</a:t>
            </a:r>
          </a:p>
          <a:p>
            <a:pPr marL="514350" lvl="0" indent="-514350">
              <a:buFont typeface="Wingdings" panose="05000000000000000000" pitchFamily="2" charset="2"/>
              <a:buChar char="ü"/>
            </a:pPr>
            <a:r>
              <a:rPr lang="tr-TR" sz="2800" dirty="0">
                <a:solidFill>
                  <a:schemeClr val="tx1"/>
                </a:solidFill>
              </a:rPr>
              <a:t>Mahkemelerde adalet</a:t>
            </a:r>
          </a:p>
          <a:p>
            <a:pPr marL="514350" lvl="0" indent="-514350">
              <a:buFont typeface="Wingdings" panose="05000000000000000000" pitchFamily="2" charset="2"/>
              <a:buChar char="ü"/>
            </a:pPr>
            <a:r>
              <a:rPr lang="tr-TR" sz="2800" dirty="0">
                <a:solidFill>
                  <a:schemeClr val="tx1"/>
                </a:solidFill>
              </a:rPr>
              <a:t>İnsan-i ilişkilerde adalet</a:t>
            </a:r>
          </a:p>
          <a:p>
            <a:pPr marL="514350" lvl="0" indent="-514350">
              <a:buFont typeface="Wingdings" panose="05000000000000000000" pitchFamily="2" charset="2"/>
              <a:buChar char="ü"/>
            </a:pPr>
            <a:r>
              <a:rPr lang="tr-TR" sz="2800" dirty="0">
                <a:solidFill>
                  <a:schemeClr val="tx1"/>
                </a:solidFill>
              </a:rPr>
              <a:t>Aile içerisinde adalet</a:t>
            </a:r>
          </a:p>
          <a:p>
            <a:pPr marL="514350" lvl="0" indent="-514350">
              <a:buFont typeface="Wingdings" panose="05000000000000000000" pitchFamily="2" charset="2"/>
              <a:buChar char="ü"/>
            </a:pPr>
            <a:r>
              <a:rPr lang="tr-TR" sz="2800" dirty="0">
                <a:solidFill>
                  <a:schemeClr val="tx1"/>
                </a:solidFill>
              </a:rPr>
              <a:t>Eşler arasında adalet</a:t>
            </a:r>
          </a:p>
          <a:p>
            <a:pPr marL="514350" lvl="0" indent="-514350">
              <a:buFont typeface="Wingdings" panose="05000000000000000000" pitchFamily="2" charset="2"/>
              <a:buChar char="ü"/>
            </a:pPr>
            <a:r>
              <a:rPr lang="tr-TR" sz="2800" dirty="0">
                <a:solidFill>
                  <a:schemeClr val="tx1"/>
                </a:solidFill>
              </a:rPr>
              <a:t>Çocuklar arasında adalet</a:t>
            </a:r>
          </a:p>
          <a:p>
            <a:pPr marL="514350" lvl="0" indent="-514350">
              <a:buFont typeface="Wingdings" panose="05000000000000000000" pitchFamily="2" charset="2"/>
              <a:buChar char="ü"/>
            </a:pPr>
            <a:r>
              <a:rPr lang="tr-TR" sz="2800" dirty="0">
                <a:solidFill>
                  <a:schemeClr val="tx1"/>
                </a:solidFill>
              </a:rPr>
              <a:t>Gelin kaynana ve kızı arasında</a:t>
            </a:r>
          </a:p>
          <a:p>
            <a:pPr marL="514350" lvl="0" indent="-514350">
              <a:buFont typeface="Wingdings" panose="05000000000000000000" pitchFamily="2" charset="2"/>
              <a:buChar char="ü"/>
            </a:pPr>
            <a:r>
              <a:rPr lang="tr-TR" sz="2800" dirty="0">
                <a:solidFill>
                  <a:schemeClr val="tx1"/>
                </a:solidFill>
              </a:rPr>
              <a:t>İşçi – işveren; amir-memur arasında adalet</a:t>
            </a:r>
          </a:p>
          <a:p>
            <a:pPr marL="514350" lvl="0" indent="-514350">
              <a:buFont typeface="Wingdings" panose="05000000000000000000" pitchFamily="2" charset="2"/>
              <a:buChar char="ü"/>
            </a:pPr>
            <a:r>
              <a:rPr lang="tr-TR" sz="2800" dirty="0">
                <a:solidFill>
                  <a:schemeClr val="tx1"/>
                </a:solidFill>
              </a:rPr>
              <a:t>Şahitlik esnasında adalet</a:t>
            </a:r>
          </a:p>
          <a:p>
            <a:pPr marL="514350" lvl="0" indent="-514350">
              <a:buFont typeface="Wingdings" panose="05000000000000000000" pitchFamily="2" charset="2"/>
              <a:buChar char="ü"/>
            </a:pPr>
            <a:r>
              <a:rPr lang="tr-TR" sz="2800" dirty="0">
                <a:solidFill>
                  <a:schemeClr val="tx1"/>
                </a:solidFill>
              </a:rPr>
              <a:t>Her türlü iş ve işlemlerde adalet</a:t>
            </a:r>
          </a:p>
          <a:p>
            <a:pPr marL="514350" lvl="0" indent="-514350">
              <a:buFont typeface="Wingdings" panose="05000000000000000000" pitchFamily="2" charset="2"/>
              <a:buChar char="ü"/>
            </a:pPr>
            <a:r>
              <a:rPr lang="tr-TR" sz="2800" dirty="0">
                <a:solidFill>
                  <a:schemeClr val="tx1"/>
                </a:solidFill>
              </a:rPr>
              <a:t>Komşuluk ilişkilerinde</a:t>
            </a:r>
          </a:p>
          <a:p>
            <a:pPr marL="514350" lvl="0" indent="-514350">
              <a:buFont typeface="Wingdings" panose="05000000000000000000" pitchFamily="2" charset="2"/>
              <a:buChar char="ü"/>
            </a:pPr>
            <a:r>
              <a:rPr lang="tr-TR" sz="2800" dirty="0">
                <a:solidFill>
                  <a:schemeClr val="tx1"/>
                </a:solidFill>
              </a:rPr>
              <a:t>Mirasların taksiminde</a:t>
            </a:r>
          </a:p>
          <a:p>
            <a:pPr marL="514350" lvl="0" indent="-514350">
              <a:buFont typeface="Wingdings" panose="05000000000000000000" pitchFamily="2" charset="2"/>
              <a:buChar char="ü"/>
            </a:pPr>
            <a:r>
              <a:rPr lang="tr-TR" sz="2800" dirty="0">
                <a:solidFill>
                  <a:schemeClr val="tx1"/>
                </a:solidFill>
              </a:rPr>
              <a:t>İmam-cemaat arasında adalet İslam’ın emridir</a:t>
            </a:r>
            <a:endParaRPr lang="tr-TR" sz="24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86178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251520" y="188640"/>
            <a:ext cx="8568952"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2800" b="1" dirty="0">
                <a:solidFill>
                  <a:schemeClr val="tx1"/>
                </a:solidFill>
              </a:rPr>
              <a:t>Kişinin Kendi şahsında ve şahitliğinde adalet</a:t>
            </a:r>
            <a:endParaRPr lang="tr-TR" sz="2800" dirty="0">
              <a:solidFill>
                <a:schemeClr val="tx1"/>
              </a:solidFill>
            </a:endParaRPr>
          </a:p>
        </p:txBody>
      </p:sp>
      <p:sp>
        <p:nvSpPr>
          <p:cNvPr id="6" name="5 Dikdörtgen"/>
          <p:cNvSpPr/>
          <p:nvPr/>
        </p:nvSpPr>
        <p:spPr>
          <a:xfrm>
            <a:off x="395536" y="1268760"/>
            <a:ext cx="8568952"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lvl="0" indent="-514350">
              <a:buFont typeface="Arial" panose="020B0604020202020204" pitchFamily="34" charset="0"/>
              <a:buChar char="•"/>
            </a:pPr>
            <a:r>
              <a:rPr lang="tr-TR" sz="2800" dirty="0">
                <a:solidFill>
                  <a:schemeClr val="tx1"/>
                </a:solidFill>
              </a:rPr>
              <a:t>Önce imanında adil olmalı</a:t>
            </a:r>
          </a:p>
          <a:p>
            <a:pPr marL="514350" lvl="0" indent="-514350">
              <a:buFont typeface="Arial" panose="020B0604020202020204" pitchFamily="34" charset="0"/>
              <a:buChar char="•"/>
            </a:pPr>
            <a:r>
              <a:rPr lang="tr-TR" sz="2800" dirty="0">
                <a:solidFill>
                  <a:schemeClr val="tx1"/>
                </a:solidFill>
              </a:rPr>
              <a:t>Sözünde adil olmalı</a:t>
            </a:r>
          </a:p>
          <a:p>
            <a:pPr marL="514350" lvl="0" indent="-514350">
              <a:buFont typeface="Arial" panose="020B0604020202020204" pitchFamily="34" charset="0"/>
              <a:buChar char="•"/>
            </a:pPr>
            <a:r>
              <a:rPr lang="tr-TR" sz="2800" dirty="0">
                <a:solidFill>
                  <a:schemeClr val="tx1"/>
                </a:solidFill>
              </a:rPr>
              <a:t>İnsanlar arası ilişkilerinde adil olmalı</a:t>
            </a:r>
          </a:p>
          <a:p>
            <a:pPr marL="514350" lvl="0" indent="-514350">
              <a:buFont typeface="Arial" panose="020B0604020202020204" pitchFamily="34" charset="0"/>
              <a:buChar char="•"/>
            </a:pPr>
            <a:r>
              <a:rPr lang="tr-TR" sz="2800" dirty="0">
                <a:solidFill>
                  <a:schemeClr val="tx1"/>
                </a:solidFill>
              </a:rPr>
              <a:t>Yalandan ve iftiradan uzak durmalı</a:t>
            </a:r>
          </a:p>
          <a:p>
            <a:pPr marL="514350" lvl="0" indent="-514350">
              <a:buFont typeface="Arial" panose="020B0604020202020204" pitchFamily="34" charset="0"/>
              <a:buChar char="•"/>
            </a:pPr>
            <a:r>
              <a:rPr lang="tr-TR" sz="2800" dirty="0">
                <a:solidFill>
                  <a:schemeClr val="tx1"/>
                </a:solidFill>
              </a:rPr>
              <a:t>Hakkın ve haklının yanında yer almalı</a:t>
            </a:r>
          </a:p>
          <a:p>
            <a:pPr marL="514350" lvl="0" indent="-514350">
              <a:buFont typeface="Arial" panose="020B0604020202020204" pitchFamily="34" charset="0"/>
              <a:buChar char="•"/>
            </a:pPr>
            <a:r>
              <a:rPr lang="tr-TR" sz="2800" dirty="0">
                <a:solidFill>
                  <a:schemeClr val="tx1"/>
                </a:solidFill>
              </a:rPr>
              <a:t>Kendisine yapılmasını istemediğini başkasına yapmamalı</a:t>
            </a:r>
          </a:p>
        </p:txBody>
      </p:sp>
    </p:spTree>
    <p:extLst>
      <p:ext uri="{BB962C8B-B14F-4D97-AF65-F5344CB8AC3E}">
        <p14:creationId xmlns:p14="http://schemas.microsoft.com/office/powerpoint/2010/main" val="30817181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251520" y="188640"/>
            <a:ext cx="8568952"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2800" b="1" dirty="0">
                <a:solidFill>
                  <a:schemeClr val="tx1"/>
                </a:solidFill>
              </a:rPr>
              <a:t>Kişinin Kendi şahsında ve şahitliğinde adalet</a:t>
            </a:r>
            <a:endParaRPr lang="tr-TR" sz="2800" dirty="0">
              <a:solidFill>
                <a:schemeClr val="tx1"/>
              </a:solidFill>
            </a:endParaRPr>
          </a:p>
        </p:txBody>
      </p:sp>
      <p:sp>
        <p:nvSpPr>
          <p:cNvPr id="6" name="5 Dikdörtgen"/>
          <p:cNvSpPr/>
          <p:nvPr/>
        </p:nvSpPr>
        <p:spPr>
          <a:xfrm>
            <a:off x="395536" y="1268760"/>
            <a:ext cx="8568952"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4400" b="1" dirty="0">
                <a:solidFill>
                  <a:schemeClr val="tx1"/>
                </a:solidFill>
              </a:rPr>
              <a:t>“Hak, tepene inen bir kılıç da olsa, boynunu uzatmaktan çekinme..!” </a:t>
            </a:r>
            <a:endParaRPr lang="tr-TR" sz="4400" dirty="0">
              <a:solidFill>
                <a:schemeClr val="tx1"/>
              </a:solidFill>
            </a:endParaRPr>
          </a:p>
        </p:txBody>
      </p:sp>
    </p:spTree>
    <p:extLst>
      <p:ext uri="{BB962C8B-B14F-4D97-AF65-F5344CB8AC3E}">
        <p14:creationId xmlns:p14="http://schemas.microsoft.com/office/powerpoint/2010/main" val="33099688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Dikdörtgen"/>
          <p:cNvSpPr/>
          <p:nvPr/>
        </p:nvSpPr>
        <p:spPr>
          <a:xfrm>
            <a:off x="107504" y="1268760"/>
            <a:ext cx="8856984"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400" b="1" dirty="0">
                <a:solidFill>
                  <a:schemeClr val="tx1"/>
                </a:solidFill>
              </a:rPr>
              <a:t>Adalet ancak hakikatten, </a:t>
            </a:r>
          </a:p>
          <a:p>
            <a:pPr algn="ctr"/>
            <a:r>
              <a:rPr lang="tr-TR" sz="4400" b="1" dirty="0">
                <a:solidFill>
                  <a:schemeClr val="tx1"/>
                </a:solidFill>
              </a:rPr>
              <a:t>mutluluk ancak adaletten doğabilir.</a:t>
            </a:r>
          </a:p>
          <a:p>
            <a:pPr algn="r"/>
            <a:r>
              <a:rPr lang="tr-TR" sz="3600" dirty="0" err="1">
                <a:solidFill>
                  <a:schemeClr val="tx1"/>
                </a:solidFill>
              </a:rPr>
              <a:t>Anatole</a:t>
            </a:r>
            <a:r>
              <a:rPr lang="tr-TR" sz="3600" dirty="0">
                <a:solidFill>
                  <a:schemeClr val="tx1"/>
                </a:solidFill>
              </a:rPr>
              <a:t> France</a:t>
            </a:r>
          </a:p>
        </p:txBody>
      </p:sp>
    </p:spTree>
    <p:extLst>
      <p:ext uri="{BB962C8B-B14F-4D97-AF65-F5344CB8AC3E}">
        <p14:creationId xmlns:p14="http://schemas.microsoft.com/office/powerpoint/2010/main" val="34955725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4800" b="1" dirty="0">
                <a:solidFill>
                  <a:schemeClr val="tx1"/>
                </a:solidFill>
                <a:effectLst>
                  <a:outerShdw blurRad="38100" dist="38100" dir="2700000" algn="tl">
                    <a:srgbClr val="000000">
                      <a:alpha val="43137"/>
                    </a:srgbClr>
                  </a:outerShdw>
                </a:effectLst>
              </a:rPr>
              <a:t>SİZCE ADALET NASIL İŞLEMELİDİR?</a:t>
            </a:r>
          </a:p>
        </p:txBody>
      </p:sp>
      <p:sp>
        <p:nvSpPr>
          <p:cNvPr id="6" name="5 Dikdörtgen"/>
          <p:cNvSpPr/>
          <p:nvPr/>
        </p:nvSpPr>
        <p:spPr>
          <a:xfrm>
            <a:off x="251520" y="1268760"/>
            <a:ext cx="7133864"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tr-TR" sz="2400" dirty="0">
                <a:solidFill>
                  <a:schemeClr val="tx1"/>
                </a:solidFill>
              </a:rPr>
              <a:t>Amerika’da 1 Aralık 1955 tarihinde çıkan </a:t>
            </a:r>
            <a:r>
              <a:rPr lang="tr-TR" sz="2400" dirty="0" err="1">
                <a:solidFill>
                  <a:schemeClr val="tx1"/>
                </a:solidFill>
              </a:rPr>
              <a:t>The</a:t>
            </a:r>
            <a:r>
              <a:rPr lang="tr-TR" sz="2400" dirty="0">
                <a:solidFill>
                  <a:schemeClr val="tx1"/>
                </a:solidFill>
              </a:rPr>
              <a:t> </a:t>
            </a:r>
            <a:r>
              <a:rPr lang="tr-TR" sz="2400" dirty="0" err="1">
                <a:solidFill>
                  <a:schemeClr val="tx1"/>
                </a:solidFill>
              </a:rPr>
              <a:t>Montgomery</a:t>
            </a:r>
            <a:r>
              <a:rPr lang="tr-TR" sz="2400" dirty="0">
                <a:solidFill>
                  <a:schemeClr val="tx1"/>
                </a:solidFill>
              </a:rPr>
              <a:t> </a:t>
            </a:r>
            <a:r>
              <a:rPr lang="tr-TR" sz="2400" dirty="0" err="1">
                <a:solidFill>
                  <a:schemeClr val="tx1"/>
                </a:solidFill>
              </a:rPr>
              <a:t>Advertisement</a:t>
            </a:r>
            <a:r>
              <a:rPr lang="tr-TR" sz="2400" dirty="0">
                <a:solidFill>
                  <a:schemeClr val="tx1"/>
                </a:solidFill>
              </a:rPr>
              <a:t> gazetesinde yer alan habere göre Roza adında bir siyahi, otobüste beyaza yer vermediği için karakola götürülür, sorgulanır ve hapse atılır.</a:t>
            </a:r>
          </a:p>
          <a:p>
            <a:pPr marL="457200" indent="-457200">
              <a:buFont typeface="Arial" panose="020B0604020202020204" pitchFamily="34" charset="0"/>
              <a:buChar char="•"/>
            </a:pPr>
            <a:r>
              <a:rPr lang="tr-TR" sz="2400" dirty="0">
                <a:solidFill>
                  <a:schemeClr val="tx1"/>
                </a:solidFill>
              </a:rPr>
              <a:t>Japonya’da 2 yaşındaki bir çocuğa çarpıp kaçılması üstüne yanından geçen 18 kişinin de görmezden gelmesi Merhamet Yasası’nı ortaya çıkardı. Tasarının yasalaşması halinde eyalette yardıma muhtaç insanları umursamamak ya da görmezden gelmek suç teşkil edecek.</a:t>
            </a:r>
          </a:p>
          <a:p>
            <a:pPr marL="457200" indent="-457200">
              <a:buFont typeface="Arial" panose="020B0604020202020204" pitchFamily="34" charset="0"/>
              <a:buChar char="•"/>
            </a:pPr>
            <a:r>
              <a:rPr lang="tr-TR" sz="2400" b="1" dirty="0">
                <a:solidFill>
                  <a:schemeClr val="tx1"/>
                </a:solidFill>
              </a:rPr>
              <a:t>Günümüzün Batı medeniyeti haksızlık üzerine kurulmuştur. Onlara göre haklı olan kuvvetli değil, kuvvetli olan haklıdır.</a:t>
            </a:r>
            <a:endParaRPr lang="tr-TR" sz="2400" dirty="0">
              <a:solidFill>
                <a:schemeClr val="tx1"/>
              </a:solidFill>
            </a:endParaRPr>
          </a:p>
        </p:txBody>
      </p:sp>
      <p:pic>
        <p:nvPicPr>
          <p:cNvPr id="4" name="Picture 2" descr="C:\Users\admin\Desktop\iyilik-adalet\america.jpg"/>
          <p:cNvPicPr>
            <a:picLocks noChangeAspect="1" noChangeArrowheads="1"/>
          </p:cNvPicPr>
          <p:nvPr/>
        </p:nvPicPr>
        <p:blipFill>
          <a:blip r:embed="rId2" cstate="print"/>
          <a:srcRect/>
          <a:stretch>
            <a:fillRect/>
          </a:stretch>
        </p:blipFill>
        <p:spPr bwMode="auto">
          <a:xfrm>
            <a:off x="7385384" y="2276872"/>
            <a:ext cx="1763688" cy="2859469"/>
          </a:xfrm>
          <a:prstGeom prst="rect">
            <a:avLst/>
          </a:prstGeom>
          <a:noFill/>
        </p:spPr>
      </p:pic>
    </p:spTree>
    <p:extLst>
      <p:ext uri="{BB962C8B-B14F-4D97-AF65-F5344CB8AC3E}">
        <p14:creationId xmlns:p14="http://schemas.microsoft.com/office/powerpoint/2010/main" val="23379631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4800" b="1" dirty="0">
                <a:solidFill>
                  <a:schemeClr val="tx1"/>
                </a:solidFill>
                <a:effectLst>
                  <a:outerShdw blurRad="38100" dist="38100" dir="2700000" algn="tl">
                    <a:srgbClr val="000000">
                      <a:alpha val="43137"/>
                    </a:srgbClr>
                  </a:outerShdw>
                </a:effectLst>
              </a:rPr>
              <a:t>KİM OLURSA OLSUN ADALET</a:t>
            </a:r>
          </a:p>
        </p:txBody>
      </p:sp>
      <p:sp>
        <p:nvSpPr>
          <p:cNvPr id="6" name="5 Dikdörtgen"/>
          <p:cNvSpPr/>
          <p:nvPr/>
        </p:nvSpPr>
        <p:spPr>
          <a:xfrm>
            <a:off x="72008" y="1124744"/>
            <a:ext cx="8964488" cy="56886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dirty="0">
                <a:solidFill>
                  <a:schemeClr val="tx1"/>
                </a:solidFill>
              </a:rPr>
              <a:t>Bir Yahudi ile Hz. Ali arasında bir anlaşmazlık vuku bulmuştu. Meselelerin halli için zamanın halifesi Hz. Ebu Bekir’in huzuruna çıktılar. Hz. Ebu Bekir (</a:t>
            </a:r>
            <a:r>
              <a:rPr lang="tr-TR" sz="2400" dirty="0" err="1">
                <a:solidFill>
                  <a:schemeClr val="tx1"/>
                </a:solidFill>
              </a:rPr>
              <a:t>r.a</a:t>
            </a:r>
            <a:r>
              <a:rPr lang="tr-TR" sz="2400" dirty="0">
                <a:solidFill>
                  <a:schemeClr val="tx1"/>
                </a:solidFill>
              </a:rPr>
              <a:t>.) Yahudi'ye ismi ile hitap ederek yerini gösterdikten sonra Hz. Ali’ye:</a:t>
            </a:r>
          </a:p>
          <a:p>
            <a:r>
              <a:rPr lang="tr-TR" sz="2400" dirty="0">
                <a:solidFill>
                  <a:schemeClr val="tx1"/>
                </a:solidFill>
              </a:rPr>
              <a:t>“Buyurun ya </a:t>
            </a:r>
            <a:r>
              <a:rPr lang="tr-TR" sz="2400" dirty="0" err="1">
                <a:solidFill>
                  <a:schemeClr val="tx1"/>
                </a:solidFill>
              </a:rPr>
              <a:t>eba</a:t>
            </a:r>
            <a:r>
              <a:rPr lang="tr-TR" sz="2400" dirty="0">
                <a:solidFill>
                  <a:schemeClr val="tx1"/>
                </a:solidFill>
              </a:rPr>
              <a:t> Hasan” diye hitap ederek Yahudi'nin yanında yer gösterdi. Bunun üzerine Hz. Ali’nin yüzünde üzüntü ve hiddet işareti belirmeye başlayınca, Hz. Ebu Bekir, Yahudi'nin geç dediğim için mi üzüldün diye sordu. Hz. Ali:</a:t>
            </a:r>
          </a:p>
          <a:p>
            <a:r>
              <a:rPr lang="tr-TR" sz="2400" dirty="0">
                <a:solidFill>
                  <a:schemeClr val="tx1"/>
                </a:solidFill>
              </a:rPr>
              <a:t>“Hayır! Bilakis Yahudi'nin yanına geç dediğin için değil, ona ismiyle hitap ettiğin halde bana en çok hoşuma giden künyem olan Ebu Hasan ismimle hitap etmeniz bana iltimas gibi geldi de ondan üzüldüm” der. </a:t>
            </a:r>
          </a:p>
          <a:p>
            <a:r>
              <a:rPr lang="tr-TR" sz="2400" dirty="0">
                <a:solidFill>
                  <a:schemeClr val="tx1"/>
                </a:solidFill>
              </a:rPr>
              <a:t>Bu manzarayı gören Yahudi İslam'ın inceliği karşısında Müslüman olur.</a:t>
            </a:r>
          </a:p>
        </p:txBody>
      </p:sp>
    </p:spTree>
    <p:extLst>
      <p:ext uri="{BB962C8B-B14F-4D97-AF65-F5344CB8AC3E}">
        <p14:creationId xmlns:p14="http://schemas.microsoft.com/office/powerpoint/2010/main" val="41897247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4800" b="1" dirty="0">
                <a:solidFill>
                  <a:schemeClr val="tx1"/>
                </a:solidFill>
                <a:effectLst>
                  <a:outerShdw blurRad="38100" dist="38100" dir="2700000" algn="tl">
                    <a:srgbClr val="000000">
                      <a:alpha val="43137"/>
                    </a:srgbClr>
                  </a:outerShdw>
                </a:effectLst>
              </a:rPr>
              <a:t>KİM OLURSA OLSUN ADALET</a:t>
            </a:r>
          </a:p>
        </p:txBody>
      </p:sp>
      <p:sp>
        <p:nvSpPr>
          <p:cNvPr id="6" name="5 Dikdörtgen"/>
          <p:cNvSpPr/>
          <p:nvPr/>
        </p:nvSpPr>
        <p:spPr>
          <a:xfrm>
            <a:off x="72008" y="1124744"/>
            <a:ext cx="8964488" cy="56886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tx1"/>
                </a:solidFill>
              </a:rPr>
              <a:t>HALİFENİN TORUNUNU TANIYAMAMASI</a:t>
            </a:r>
            <a:endParaRPr lang="tr-TR" sz="2400" dirty="0">
              <a:solidFill>
                <a:schemeClr val="tx1"/>
              </a:solidFill>
            </a:endParaRPr>
          </a:p>
          <a:p>
            <a:r>
              <a:rPr lang="tr-TR" sz="2400" dirty="0">
                <a:solidFill>
                  <a:schemeClr val="tx1"/>
                </a:solidFill>
              </a:rPr>
              <a:t>Hazreti Ömer, hilafeti zamanında , yanında oğlu Abdullah ve Hz. Hasan olduğu halde Medine sokaklarında dolaşıyordu. Bir sokaktan geçerken gayet zayıf kalmış, bakımsız bir çocuk görüp:</a:t>
            </a:r>
          </a:p>
          <a:p>
            <a:r>
              <a:rPr lang="tr-TR" sz="2400" dirty="0">
                <a:solidFill>
                  <a:schemeClr val="tx1"/>
                </a:solidFill>
              </a:rPr>
              <a:t>“Bunun hiç kimsesi yok mu acaba? Nasıl insan bunlar, çocuğa hiç bakmamışlar” dedi. Oğlu Abdullah:</a:t>
            </a:r>
          </a:p>
          <a:p>
            <a:r>
              <a:rPr lang="tr-TR" sz="2400" dirty="0">
                <a:solidFill>
                  <a:schemeClr val="tx1"/>
                </a:solidFill>
              </a:rPr>
              <a:t>“Baba tanıyamadın mı? O senin torunun, benim de kızımdır, deyince, Hz. Ömer kızdı ve:</a:t>
            </a:r>
          </a:p>
          <a:p>
            <a:r>
              <a:rPr lang="tr-TR" sz="2400" dirty="0">
                <a:solidFill>
                  <a:schemeClr val="tx1"/>
                </a:solidFill>
              </a:rPr>
              <a:t>“Yazıklar olsun sana” dedi. Babasının öfkelendiğini anlayan oğlu:</a:t>
            </a:r>
          </a:p>
          <a:p>
            <a:r>
              <a:rPr lang="tr-TR" sz="2400" dirty="0">
                <a:solidFill>
                  <a:schemeClr val="tx1"/>
                </a:solidFill>
              </a:rPr>
              <a:t>“Baba ne yapayım, sen halifesin bana biraz daha imkan versen çocuğa daha iyi bakardım. Elindeki imkanları kullanıp bana daha fazla fırsat vermiyorsun ki” dedi. Bu söz üzerine halife:</a:t>
            </a:r>
          </a:p>
          <a:p>
            <a:r>
              <a:rPr lang="tr-TR" sz="2400" dirty="0">
                <a:solidFill>
                  <a:schemeClr val="tx1"/>
                </a:solidFill>
              </a:rPr>
              <a:t>“Vallahi oğlum, diğer Müslümanlara yaptığımdan daha fazlasını sana yapamam. Onlara ne yapıyorsam sana da ancak o kadar yapabilirim. Bunu böyle bil” dedi.</a:t>
            </a:r>
          </a:p>
        </p:txBody>
      </p:sp>
    </p:spTree>
    <p:extLst>
      <p:ext uri="{BB962C8B-B14F-4D97-AF65-F5344CB8AC3E}">
        <p14:creationId xmlns:p14="http://schemas.microsoft.com/office/powerpoint/2010/main" val="30179512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4800" b="1" dirty="0">
                <a:solidFill>
                  <a:schemeClr val="tx1"/>
                </a:solidFill>
                <a:effectLst>
                  <a:outerShdw blurRad="38100" dist="38100" dir="2700000" algn="tl">
                    <a:srgbClr val="000000">
                      <a:alpha val="43137"/>
                    </a:srgbClr>
                  </a:outerShdw>
                </a:effectLst>
              </a:rPr>
              <a:t>KİM OLURSA OLSUN ADALET</a:t>
            </a:r>
          </a:p>
        </p:txBody>
      </p:sp>
      <p:sp>
        <p:nvSpPr>
          <p:cNvPr id="6" name="5 Dikdörtgen"/>
          <p:cNvSpPr/>
          <p:nvPr/>
        </p:nvSpPr>
        <p:spPr>
          <a:xfrm>
            <a:off x="72008" y="1124744"/>
            <a:ext cx="8964488" cy="56886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200" b="1" dirty="0">
                <a:solidFill>
                  <a:schemeClr val="tx1"/>
                </a:solidFill>
              </a:rPr>
              <a:t>ZULMETMEDİYSEN ZULÜM GÖRMEZSİN</a:t>
            </a:r>
            <a:endParaRPr lang="tr-TR" sz="1200" dirty="0">
              <a:solidFill>
                <a:schemeClr val="tx1"/>
              </a:solidFill>
            </a:endParaRPr>
          </a:p>
          <a:p>
            <a:r>
              <a:rPr lang="tr-TR" sz="1200" dirty="0">
                <a:solidFill>
                  <a:schemeClr val="tx1"/>
                </a:solidFill>
              </a:rPr>
              <a:t>İran'da bir zamanlar zalim bir hükümdar yaşı­yormuş. Saltanatını halka zulüm ve baskı ile yürü­tüyor muş.</a:t>
            </a:r>
          </a:p>
          <a:p>
            <a:r>
              <a:rPr lang="tr-TR" sz="1200" dirty="0">
                <a:solidFill>
                  <a:schemeClr val="tx1"/>
                </a:solidFill>
              </a:rPr>
              <a:t>Bir gün, şehirde gezerken bir evin bahçesinde gördüğü bir kadına göz koymuş, adamlarına onu sa­rayına getirmelerini emretmiş. Adamları zalim hü­kümdara:</a:t>
            </a:r>
          </a:p>
          <a:p>
            <a:r>
              <a:rPr lang="tr-TR" sz="1200" dirty="0">
                <a:solidFill>
                  <a:schemeClr val="tx1"/>
                </a:solidFill>
              </a:rPr>
              <a:t>- Efendimiz, o göz koyduğunuz kadın, şehirde bir marangozun karışıdır. Kendisi ve kocası çok din­dar, çevrede oldukça sayılıp sevilen kimselerdir. Düşmanlarınız sizin bu arzunuzu duyup, aleyhinize işi büyütebilirler. Siz marangoza bu gece sabaha ka­dar yapamayacağı bir iş teklif ediniz. Sonra da emri­nizi yerine getirmedi bahanesiyle, kendisini idam ediniz. O zaman göz koyduğunuz karısı dul kalır, kendiliğinden size gelir, aleyhinizde herhangi bir de­dikoduya da sebebiyet verilmemiş olur.</a:t>
            </a:r>
          </a:p>
          <a:p>
            <a:r>
              <a:rPr lang="tr-TR" sz="1200" dirty="0">
                <a:solidFill>
                  <a:schemeClr val="tx1"/>
                </a:solidFill>
              </a:rPr>
              <a:t>Zalim hükümdar, akılcılarının verdikleri bu aklı pek beğenerek, marangozu çağırtmış, şöyle konuş­muş:</a:t>
            </a:r>
          </a:p>
          <a:p>
            <a:r>
              <a:rPr lang="tr-TR" sz="1200" dirty="0">
                <a:solidFill>
                  <a:schemeClr val="tx1"/>
                </a:solidFill>
              </a:rPr>
              <a:t>-  Bu gece sabaha kadar, öd ağacından olmak şartıyla, on tane süslü sandık yapacak; şafak vakti göndereceğim adamlarıma teslim edeceksin haberin olsun!..</a:t>
            </a:r>
          </a:p>
          <a:p>
            <a:r>
              <a:rPr lang="tr-TR" sz="1200" dirty="0">
                <a:solidFill>
                  <a:schemeClr val="tx1"/>
                </a:solidFill>
              </a:rPr>
              <a:t>İyi kalpli Marangoz buna imkânı olmadığını, ver­diği mühleti birkaç hafta uzatmasını istemişse de, zalim Hükümdarı kararından döndürememiş.</a:t>
            </a:r>
          </a:p>
          <a:p>
            <a:r>
              <a:rPr lang="tr-TR" sz="1200" dirty="0">
                <a:solidFill>
                  <a:schemeClr val="tx1"/>
                </a:solidFill>
              </a:rPr>
              <a:t>- Şafak vakti göndereceğim adamlarıma, ya on sandığı teslim edersin, yahut da buna mukabil ken­di kelleni verirsin.</a:t>
            </a:r>
          </a:p>
          <a:p>
            <a:r>
              <a:rPr lang="tr-TR" sz="1200" dirty="0">
                <a:solidFill>
                  <a:schemeClr val="tx1"/>
                </a:solidFill>
              </a:rPr>
              <a:t>Marangoz heyecan ve telâş içinde evine gelmiş, gözyaşı döküp ağlamaya başlamış. Ailesinin ısrarı üzerine de, zalim hükümdarın teklifini anlatmış. Ha­nımından gözyaşları içinde helâllik (dilemeye başla­mış. Kadın kocasına:</a:t>
            </a:r>
          </a:p>
          <a:p>
            <a:r>
              <a:rPr lang="tr-TR" sz="1200" dirty="0">
                <a:solidFill>
                  <a:schemeClr val="tx1"/>
                </a:solidFill>
              </a:rPr>
              <a:t>- Dur bakalım, acele etme, demiş ve ilave etmiş:</a:t>
            </a:r>
          </a:p>
          <a:p>
            <a:r>
              <a:rPr lang="tr-TR" sz="1200" dirty="0">
                <a:solidFill>
                  <a:schemeClr val="tx1"/>
                </a:solidFill>
              </a:rPr>
              <a:t>- Sen hiç kimseye zulmettin mi?</a:t>
            </a:r>
          </a:p>
          <a:p>
            <a:r>
              <a:rPr lang="tr-TR" sz="1200" dirty="0">
                <a:solidFill>
                  <a:schemeClr val="tx1"/>
                </a:solidFill>
              </a:rPr>
              <a:t>- Hayır, ben hiç kimseye ne zulmettim, ne de bi­rinin namus ve ırzına yan baktım, </a:t>
            </a:r>
            <a:r>
              <a:rPr lang="tr-TR" sz="1200" dirty="0" err="1">
                <a:solidFill>
                  <a:schemeClr val="tx1"/>
                </a:solidFill>
              </a:rPr>
              <a:t>îşimde</a:t>
            </a:r>
            <a:r>
              <a:rPr lang="tr-TR" sz="1200" dirty="0">
                <a:solidFill>
                  <a:schemeClr val="tx1"/>
                </a:solidFill>
              </a:rPr>
              <a:t> ve evimde, kendi halimde yaşayıp duruyordum işte!</a:t>
            </a:r>
          </a:p>
          <a:p>
            <a:r>
              <a:rPr lang="tr-TR" sz="1200" dirty="0">
                <a:solidFill>
                  <a:schemeClr val="tx1"/>
                </a:solidFill>
              </a:rPr>
              <a:t>Bu sözler üzerine kadın:</a:t>
            </a:r>
          </a:p>
          <a:p>
            <a:r>
              <a:rPr lang="tr-TR" sz="1200" dirty="0">
                <a:solidFill>
                  <a:schemeClr val="tx1"/>
                </a:solidFill>
              </a:rPr>
              <a:t>- Öyleyse, boşuna telâş etme! Zulmetmediysen zulüm görmezsin, demiş. Fakat adamda ümit iyice kaybolduğu için, "Şu­nun şurasında ne kaldı ki, neredeyse Hükümdarın adamları gelecek  diye hayıflanıyormuş.</a:t>
            </a:r>
          </a:p>
          <a:p>
            <a:r>
              <a:rPr lang="tr-TR" sz="1200" dirty="0">
                <a:solidFill>
                  <a:schemeClr val="tx1"/>
                </a:solidFill>
              </a:rPr>
              <a:t>Kadın ise:</a:t>
            </a:r>
          </a:p>
          <a:p>
            <a:r>
              <a:rPr lang="tr-TR" sz="1200" dirty="0">
                <a:solidFill>
                  <a:schemeClr val="tx1"/>
                </a:solidFill>
              </a:rPr>
              <a:t>- Hiç telâş etme! Zulmetmediysen zulme uğra­mazsın. Bakalım Mevlâ neyler? diyerek serinkanlılı­ğını muhafaza etmekteymiş.</a:t>
            </a:r>
          </a:p>
          <a:p>
            <a:r>
              <a:rPr lang="tr-TR" sz="1200" dirty="0">
                <a:solidFill>
                  <a:schemeClr val="tx1"/>
                </a:solidFill>
              </a:rPr>
              <a:t>Sabaha doğru kapı güm </a:t>
            </a:r>
            <a:r>
              <a:rPr lang="tr-TR" sz="1200" dirty="0" err="1">
                <a:solidFill>
                  <a:schemeClr val="tx1"/>
                </a:solidFill>
              </a:rPr>
              <a:t>güm</a:t>
            </a:r>
            <a:r>
              <a:rPr lang="tr-TR" sz="1200" dirty="0">
                <a:solidFill>
                  <a:schemeClr val="tx1"/>
                </a:solidFill>
              </a:rPr>
              <a:t> vurulmuş. Maran­goz, heyecandan elleri, ayaklan titreyerek:</a:t>
            </a:r>
          </a:p>
          <a:p>
            <a:r>
              <a:rPr lang="tr-TR" sz="1200" dirty="0">
                <a:solidFill>
                  <a:schemeClr val="tx1"/>
                </a:solidFill>
              </a:rPr>
              <a:t>- Eyvah, işte geldiler; halbuki sandıkların bir ta­nesi bile meydanda yok!... Demiş, korkudan ecel ter­leri dökmeye başlamış. Kapının açılması üzerine hız­la içeri giren hükümdarın adamları:</a:t>
            </a:r>
          </a:p>
          <a:p>
            <a:r>
              <a:rPr lang="tr-TR" sz="1200" dirty="0">
                <a:solidFill>
                  <a:schemeClr val="tx1"/>
                </a:solidFill>
              </a:rPr>
              <a:t>- Çabuk marangozhaneye, demişler. Adam hanımına:</a:t>
            </a:r>
          </a:p>
          <a:p>
            <a:r>
              <a:rPr lang="tr-TR" sz="1200" dirty="0">
                <a:solidFill>
                  <a:schemeClr val="tx1"/>
                </a:solidFill>
              </a:rPr>
              <a:t>- Görüşmek artık mahşere kaldı, haydi Allah'a ısmarladık!... Deyip vedalaşmış. Hükümdarın adam­ları bu sözlere kızmışlar:</a:t>
            </a:r>
          </a:p>
          <a:p>
            <a:r>
              <a:rPr lang="tr-TR" sz="1200" dirty="0">
                <a:solidFill>
                  <a:schemeClr val="tx1"/>
                </a:solidFill>
              </a:rPr>
              <a:t>- Neden görüşmeniz mahşere kalsın? Yapacağın, sadece bir tabuttan ibarettir, demişler.</a:t>
            </a:r>
          </a:p>
          <a:p>
            <a:r>
              <a:rPr lang="tr-TR" sz="1200" dirty="0">
                <a:solidFill>
                  <a:schemeClr val="tx1"/>
                </a:solidFill>
              </a:rPr>
              <a:t>Marangoz arılamayınca da şu izah vermişler:</a:t>
            </a:r>
          </a:p>
          <a:p>
            <a:r>
              <a:rPr lang="tr-TR" sz="1200" dirty="0">
                <a:solidFill>
                  <a:schemeClr val="tx1"/>
                </a:solidFill>
              </a:rPr>
              <a:t>- Bu gece yansı, hükümdar anî bir </a:t>
            </a:r>
            <a:r>
              <a:rPr lang="tr-TR" sz="1200" dirty="0" err="1">
                <a:solidFill>
                  <a:schemeClr val="tx1"/>
                </a:solidFill>
              </a:rPr>
              <a:t>kalb</a:t>
            </a:r>
            <a:r>
              <a:rPr lang="tr-TR" sz="1200" dirty="0">
                <a:solidFill>
                  <a:schemeClr val="tx1"/>
                </a:solidFill>
              </a:rPr>
              <a:t> krizi ne­ticesinde öldü. Onun cenazesi için bir tabut yapma­nı, yeni hükümdar emretti. Yapacağın bundan iba­rettir!..</a:t>
            </a:r>
          </a:p>
        </p:txBody>
      </p:sp>
    </p:spTree>
    <p:extLst>
      <p:ext uri="{BB962C8B-B14F-4D97-AF65-F5344CB8AC3E}">
        <p14:creationId xmlns:p14="http://schemas.microsoft.com/office/powerpoint/2010/main" val="35401030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4800" b="1" dirty="0">
                <a:solidFill>
                  <a:schemeClr val="tx1"/>
                </a:solidFill>
                <a:effectLst>
                  <a:outerShdw blurRad="38100" dist="38100" dir="2700000" algn="tl">
                    <a:srgbClr val="000000">
                      <a:alpha val="43137"/>
                    </a:srgbClr>
                  </a:outerShdw>
                </a:effectLst>
              </a:rPr>
              <a:t>KİM OLURSA OLSUN ADALET</a:t>
            </a:r>
          </a:p>
        </p:txBody>
      </p:sp>
      <p:sp>
        <p:nvSpPr>
          <p:cNvPr id="6" name="5 Dikdörtgen"/>
          <p:cNvSpPr/>
          <p:nvPr/>
        </p:nvSpPr>
        <p:spPr>
          <a:xfrm>
            <a:off x="72008" y="1124744"/>
            <a:ext cx="8964488" cy="56886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tx1"/>
                </a:solidFill>
              </a:rPr>
              <a:t>BİR TUTAM SAKAL</a:t>
            </a:r>
            <a:endParaRPr lang="tr-TR" sz="2400" dirty="0">
              <a:solidFill>
                <a:schemeClr val="tx1"/>
              </a:solidFill>
            </a:endParaRPr>
          </a:p>
          <a:p>
            <a:r>
              <a:rPr lang="tr-TR" sz="2400" dirty="0">
                <a:solidFill>
                  <a:schemeClr val="tx1"/>
                </a:solidFill>
              </a:rPr>
              <a:t>Köylü dayının biri vergi memurlarını valiye şikayete gitmiş:</a:t>
            </a:r>
          </a:p>
          <a:p>
            <a:r>
              <a:rPr lang="tr-TR" sz="2400" dirty="0">
                <a:solidFill>
                  <a:schemeClr val="tx1"/>
                </a:solidFill>
              </a:rPr>
              <a:t>“Vali bey demiş, senin memurların benim yirmi çuval çıkacak buğdayımı, yüz çuval diye yazıp getirdiler.” Vali hemen köylüye:</a:t>
            </a:r>
          </a:p>
          <a:p>
            <a:r>
              <a:rPr lang="tr-TR" sz="2400" dirty="0">
                <a:solidFill>
                  <a:schemeClr val="tx1"/>
                </a:solidFill>
              </a:rPr>
              <a:t>“Bir kalbur sakalınla yalan söyleme. Memurlar bu kadar büyük hata yapmazlar” deyince: köylü büsbütün kükremiş:</a:t>
            </a:r>
          </a:p>
          <a:p>
            <a:r>
              <a:rPr lang="tr-TR" sz="2400" dirty="0">
                <a:solidFill>
                  <a:schemeClr val="tx1"/>
                </a:solidFill>
              </a:rPr>
              <a:t>“Yaparlar vali bey yaparlar. Siz onların amiri olduğunuz halde, benim ancak bir tutam gelecek olan sakalıma on kilo derseniz, memurların bundan fazlasını bile yaparlar” diye cevap vermiş.  </a:t>
            </a:r>
          </a:p>
        </p:txBody>
      </p:sp>
    </p:spTree>
    <p:extLst>
      <p:ext uri="{BB962C8B-B14F-4D97-AF65-F5344CB8AC3E}">
        <p14:creationId xmlns:p14="http://schemas.microsoft.com/office/powerpoint/2010/main" val="35464814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4800" b="1" dirty="0">
                <a:solidFill>
                  <a:schemeClr val="tx1"/>
                </a:solidFill>
                <a:effectLst>
                  <a:outerShdw blurRad="38100" dist="38100" dir="2700000" algn="tl">
                    <a:srgbClr val="000000">
                      <a:alpha val="43137"/>
                    </a:srgbClr>
                  </a:outerShdw>
                </a:effectLst>
              </a:rPr>
              <a:t>KİM OLURSA OLSUN ADALET</a:t>
            </a:r>
          </a:p>
        </p:txBody>
      </p:sp>
      <p:sp>
        <p:nvSpPr>
          <p:cNvPr id="6" name="5 Dikdörtgen"/>
          <p:cNvSpPr/>
          <p:nvPr/>
        </p:nvSpPr>
        <p:spPr>
          <a:xfrm>
            <a:off x="72008" y="1124744"/>
            <a:ext cx="8964488" cy="56886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tx1"/>
                </a:solidFill>
              </a:rPr>
              <a:t>FATİH’İN ADALETİ</a:t>
            </a:r>
            <a:endParaRPr lang="tr-TR" sz="2400" dirty="0">
              <a:solidFill>
                <a:schemeClr val="tx1"/>
              </a:solidFill>
            </a:endParaRPr>
          </a:p>
          <a:p>
            <a:r>
              <a:rPr lang="tr-TR" sz="2400" dirty="0">
                <a:solidFill>
                  <a:schemeClr val="tx1"/>
                </a:solidFill>
              </a:rPr>
              <a:t>Hazreti Fatih. İstanbul’u fethettikten sonra, hemen kendi ismiyle anılan bir cami ve etrafına da büyük bir medrese yaptırdı. Bugünün üniversitesi sayılan medresede, Fatih de bir oda almak istiyordu. Fakat Fatih’in bu isteğini medresenin ilim heyeti:</a:t>
            </a:r>
          </a:p>
          <a:p>
            <a:r>
              <a:rPr lang="tr-TR" sz="2400" dirty="0">
                <a:solidFill>
                  <a:schemeClr val="tx1"/>
                </a:solidFill>
              </a:rPr>
              <a:t>“Siz ne talebesiniz, ne de </a:t>
            </a:r>
            <a:r>
              <a:rPr lang="tr-TR" sz="2400" dirty="0" err="1">
                <a:solidFill>
                  <a:schemeClr val="tx1"/>
                </a:solidFill>
              </a:rPr>
              <a:t>hacegan</a:t>
            </a:r>
            <a:r>
              <a:rPr lang="tr-TR" sz="2400" dirty="0">
                <a:solidFill>
                  <a:schemeClr val="tx1"/>
                </a:solidFill>
              </a:rPr>
              <a:t> sınıfındasınız. Bu durumda bir odaya sahip olmanız mümkün değildir” derler. Hz. Fatih, aldığı bu cevaba kızmadığı gibi :</a:t>
            </a:r>
          </a:p>
          <a:p>
            <a:r>
              <a:rPr lang="tr-TR" sz="2400" dirty="0">
                <a:solidFill>
                  <a:schemeClr val="tx1"/>
                </a:solidFill>
              </a:rPr>
              <a:t>“Medresede bir odaya sahip olabilmem için ne yapmam lazım?” dedi.</a:t>
            </a:r>
          </a:p>
          <a:p>
            <a:r>
              <a:rPr lang="tr-TR" sz="2400" dirty="0">
                <a:solidFill>
                  <a:schemeClr val="tx1"/>
                </a:solidFill>
              </a:rPr>
              <a:t>“İmtihan olmanız lazım” dediler.</a:t>
            </a:r>
          </a:p>
          <a:p>
            <a:r>
              <a:rPr lang="tr-TR" sz="2400" dirty="0">
                <a:solidFill>
                  <a:schemeClr val="tx1"/>
                </a:solidFill>
              </a:rPr>
              <a:t>Fatih aynı talebe imiş gibi imtihana girdi ve imtihanı kazanarak kendi yaptırdığı medresede bir odaya sahip oldu.</a:t>
            </a:r>
          </a:p>
        </p:txBody>
      </p:sp>
    </p:spTree>
    <p:extLst>
      <p:ext uri="{BB962C8B-B14F-4D97-AF65-F5344CB8AC3E}">
        <p14:creationId xmlns:p14="http://schemas.microsoft.com/office/powerpoint/2010/main" val="2993688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251520" y="188640"/>
            <a:ext cx="8568952"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6600" b="1" dirty="0">
                <a:solidFill>
                  <a:schemeClr val="tx1"/>
                </a:solidFill>
              </a:rPr>
              <a:t>Adalet nedir?</a:t>
            </a:r>
            <a:endParaRPr lang="tr-TR" sz="6600" dirty="0">
              <a:solidFill>
                <a:schemeClr val="tx1"/>
              </a:solidFill>
            </a:endParaRPr>
          </a:p>
        </p:txBody>
      </p:sp>
      <p:sp>
        <p:nvSpPr>
          <p:cNvPr id="6" name="5 Dikdörtgen"/>
          <p:cNvSpPr/>
          <p:nvPr/>
        </p:nvSpPr>
        <p:spPr>
          <a:xfrm>
            <a:off x="395536" y="1268760"/>
            <a:ext cx="8568952"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b="1" dirty="0">
                <a:solidFill>
                  <a:schemeClr val="tx1"/>
                </a:solidFill>
                <a:latin typeface="Times New Roman" panose="02020603050405020304" pitchFamily="18" charset="0"/>
                <a:cs typeface="Times New Roman" panose="02020603050405020304" pitchFamily="18" charset="0"/>
              </a:rPr>
              <a:t>Adalet: </a:t>
            </a:r>
          </a:p>
          <a:p>
            <a:pPr marL="514350" indent="-514350" algn="just">
              <a:buFont typeface="+mj-lt"/>
              <a:buAutoNum type="arabicPeriod"/>
            </a:pPr>
            <a:r>
              <a:rPr lang="tr-TR" sz="2800" b="1" dirty="0">
                <a:solidFill>
                  <a:schemeClr val="tx1"/>
                </a:solidFill>
                <a:latin typeface="Times New Roman" panose="02020603050405020304" pitchFamily="18" charset="0"/>
                <a:cs typeface="Times New Roman" panose="02020603050405020304" pitchFamily="18" charset="0"/>
              </a:rPr>
              <a:t>Düzenli ve dengeli davranma, </a:t>
            </a:r>
          </a:p>
          <a:p>
            <a:pPr marL="514350" indent="-514350" algn="just">
              <a:buFont typeface="+mj-lt"/>
              <a:buAutoNum type="arabicPeriod"/>
            </a:pPr>
            <a:r>
              <a:rPr lang="tr-TR" sz="2800" b="1" dirty="0">
                <a:solidFill>
                  <a:srgbClr val="FF0000"/>
                </a:solidFill>
                <a:latin typeface="Times New Roman" panose="02020603050405020304" pitchFamily="18" charset="0"/>
                <a:cs typeface="Times New Roman" panose="02020603050405020304" pitchFamily="18" charset="0"/>
              </a:rPr>
              <a:t>Her şeyin ve herkesin hakkını verme,</a:t>
            </a:r>
            <a:r>
              <a:rPr lang="tr-TR" sz="2800" b="1" dirty="0">
                <a:solidFill>
                  <a:schemeClr val="tx1"/>
                </a:solidFill>
                <a:latin typeface="Times New Roman" panose="02020603050405020304" pitchFamily="18" charset="0"/>
                <a:cs typeface="Times New Roman" panose="02020603050405020304" pitchFamily="18" charset="0"/>
              </a:rPr>
              <a:t> </a:t>
            </a:r>
          </a:p>
          <a:p>
            <a:pPr marL="514350" indent="-514350" algn="just">
              <a:buFont typeface="+mj-lt"/>
              <a:buAutoNum type="arabicPeriod"/>
            </a:pPr>
            <a:r>
              <a:rPr lang="tr-TR" sz="2800" b="1" dirty="0">
                <a:solidFill>
                  <a:schemeClr val="tx1"/>
                </a:solidFill>
                <a:latin typeface="Times New Roman" panose="02020603050405020304" pitchFamily="18" charset="0"/>
                <a:cs typeface="Times New Roman" panose="02020603050405020304" pitchFamily="18" charset="0"/>
              </a:rPr>
              <a:t>Haksızlıklardan uzaklaşarak orta yolu tutma, </a:t>
            </a:r>
          </a:p>
          <a:p>
            <a:pPr marL="514350" indent="-514350" algn="just">
              <a:buFont typeface="+mj-lt"/>
              <a:buAutoNum type="arabicPeriod"/>
            </a:pPr>
            <a:r>
              <a:rPr lang="tr-TR" sz="2800" b="1" dirty="0">
                <a:solidFill>
                  <a:srgbClr val="FF0000"/>
                </a:solidFill>
                <a:latin typeface="Times New Roman" panose="02020603050405020304" pitchFamily="18" charset="0"/>
                <a:cs typeface="Times New Roman" panose="02020603050405020304" pitchFamily="18" charset="0"/>
              </a:rPr>
              <a:t>Bir şeyi yerli yerine koyma, </a:t>
            </a:r>
          </a:p>
          <a:p>
            <a:pPr marL="514350" indent="-514350" algn="just">
              <a:buFont typeface="+mj-lt"/>
              <a:buAutoNum type="arabicPeriod"/>
            </a:pPr>
            <a:r>
              <a:rPr lang="tr-TR" sz="2800" b="1" dirty="0">
                <a:solidFill>
                  <a:schemeClr val="tx1"/>
                </a:solidFill>
                <a:latin typeface="Times New Roman" panose="02020603050405020304" pitchFamily="18" charset="0"/>
                <a:cs typeface="Times New Roman" panose="02020603050405020304" pitchFamily="18" charset="0"/>
              </a:rPr>
              <a:t>İnsaf ve eşitlik</a:t>
            </a:r>
            <a:r>
              <a:rPr lang="tr-TR" sz="2800" dirty="0">
                <a:solidFill>
                  <a:schemeClr val="tx1"/>
                </a:solidFill>
                <a:latin typeface="Times New Roman" panose="02020603050405020304" pitchFamily="18" charset="0"/>
                <a:cs typeface="Times New Roman" panose="02020603050405020304" pitchFamily="18" charset="0"/>
              </a:rPr>
              <a:t> anlamlarındadır.</a:t>
            </a:r>
            <a:r>
              <a:rPr lang="tr-TR" sz="1200" dirty="0">
                <a:solidFill>
                  <a:schemeClr val="tx1"/>
                </a:solidFill>
                <a:latin typeface="Times New Roman" panose="02020603050405020304" pitchFamily="18" charset="0"/>
                <a:cs typeface="Times New Roman" panose="02020603050405020304" pitchFamily="18" charset="0"/>
              </a:rPr>
              <a:t>(Türkiye Diyanet Vakfı İslam Ansiklopedisi, 1/341) </a:t>
            </a:r>
            <a:endParaRPr lang="tr-TR" sz="2800" dirty="0">
              <a:solidFill>
                <a:schemeClr val="tx1"/>
              </a:solidFill>
              <a:latin typeface="Times New Roman" panose="02020603050405020304" pitchFamily="18" charset="0"/>
              <a:cs typeface="Times New Roman" panose="02020603050405020304" pitchFamily="18" charset="0"/>
            </a:endParaRPr>
          </a:p>
          <a:p>
            <a:pPr algn="just"/>
            <a:r>
              <a:rPr lang="tr-TR" sz="2800" dirty="0">
                <a:solidFill>
                  <a:schemeClr val="tx1"/>
                </a:solidFill>
                <a:latin typeface="Times New Roman" panose="02020603050405020304" pitchFamily="18" charset="0"/>
                <a:cs typeface="Times New Roman" panose="02020603050405020304" pitchFamily="18" charset="0"/>
              </a:rPr>
              <a:t>Adâletin zıttı zulüm, hıyanet ve insafsızlıktır.</a:t>
            </a:r>
          </a:p>
          <a:p>
            <a:pPr algn="just"/>
            <a:r>
              <a:rPr lang="tr-TR" sz="2800" b="1" dirty="0">
                <a:solidFill>
                  <a:schemeClr val="tx1"/>
                </a:solidFill>
                <a:latin typeface="Times New Roman" panose="02020603050405020304" pitchFamily="18" charset="0"/>
                <a:cs typeface="Times New Roman" panose="02020603050405020304" pitchFamily="18" charset="0"/>
              </a:rPr>
              <a:t>Adalet </a:t>
            </a:r>
            <a:r>
              <a:rPr lang="tr-TR" sz="2800" b="1" dirty="0">
                <a:solidFill>
                  <a:srgbClr val="FF0000"/>
                </a:solidFill>
                <a:latin typeface="Times New Roman" panose="02020603050405020304" pitchFamily="18" charset="0"/>
                <a:cs typeface="Times New Roman" panose="02020603050405020304" pitchFamily="18" charset="0"/>
              </a:rPr>
              <a:t>“Kişinin kendine, ailesine ve çevresinde yer alan insan, doğa ve hayvanlara karşı görevlerini ve haklarını yerine getirmesidir.”</a:t>
            </a:r>
            <a:endParaRPr lang="tr-TR"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99966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4800" b="1" dirty="0">
                <a:solidFill>
                  <a:schemeClr val="tx1"/>
                </a:solidFill>
                <a:effectLst>
                  <a:outerShdw blurRad="38100" dist="38100" dir="2700000" algn="tl">
                    <a:srgbClr val="000000">
                      <a:alpha val="43137"/>
                    </a:srgbClr>
                  </a:outerShdw>
                </a:effectLst>
              </a:rPr>
              <a:t>KİM OLURSA OLSUN ADALET</a:t>
            </a:r>
          </a:p>
        </p:txBody>
      </p:sp>
      <p:sp>
        <p:nvSpPr>
          <p:cNvPr id="6" name="5 Dikdörtgen"/>
          <p:cNvSpPr/>
          <p:nvPr/>
        </p:nvSpPr>
        <p:spPr>
          <a:xfrm>
            <a:off x="72008" y="1124744"/>
            <a:ext cx="8964488" cy="56886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100" b="1" dirty="0">
                <a:solidFill>
                  <a:schemeClr val="tx1"/>
                </a:solidFill>
              </a:rPr>
              <a:t>İSLAM ADALETİNİN TATBİK EDİLDİĞİ MEMLEKET</a:t>
            </a:r>
            <a:endParaRPr lang="tr-TR" sz="1100" dirty="0">
              <a:solidFill>
                <a:schemeClr val="tx1"/>
              </a:solidFill>
            </a:endParaRPr>
          </a:p>
          <a:p>
            <a:r>
              <a:rPr lang="tr-TR" sz="1100" dirty="0">
                <a:solidFill>
                  <a:schemeClr val="tx1"/>
                </a:solidFill>
              </a:rPr>
              <a:t>İstanbul’un fethinden sonra Hz. Fatih, bütün mahkumları serbest bırakmıştı. Fakat bu mahkumların içinden iki papaz zindandan çıkmak istemediklerini söyleyerek dışarı çıkmadılar. Papazlar Bizans imparatorunun halka yaptığı zulüm ve işkence karşısında ona adalet tavsiye ettikleri için hapse atılmışlardı. Onlarda bir daha hapisten çıkmamaya yemin etmişlerdi.</a:t>
            </a:r>
          </a:p>
          <a:p>
            <a:r>
              <a:rPr lang="tr-TR" sz="1100" dirty="0">
                <a:solidFill>
                  <a:schemeClr val="tx1"/>
                </a:solidFill>
              </a:rPr>
              <a:t>Durum Hz. Fatih’e bildirildi. O, asker göndererek, papazları huzuruna davet etti. Papazlar hapisten niçin çıkmak istemediklerini Hz. Fatih’e de anlattılar. Fatih o dünyaya kahreden iki papaza şöyle hitap etti:</a:t>
            </a:r>
          </a:p>
          <a:p>
            <a:r>
              <a:rPr lang="tr-TR" sz="1100" dirty="0">
                <a:solidFill>
                  <a:schemeClr val="tx1"/>
                </a:solidFill>
              </a:rPr>
              <a:t>“Sizlere şöyle bir teklifim var. Sizler İslam adaletinin tatbik edildiği memleketimi geziniz. Müslüman hakimlerin ve Müslüman halkımın davalarını dinleyiniz. Bizde de sizdeki gibi adaletsizlik ve zulüm görürseniz, hemen gelip bana bildiriniz ve sizlerde evvelki kararınızı gereğince uzlete çekilerek hâlâ küsmekte haklı olduğunuzu ispat ediniz”...</a:t>
            </a:r>
          </a:p>
          <a:p>
            <a:r>
              <a:rPr lang="tr-TR" sz="1100" dirty="0">
                <a:solidFill>
                  <a:schemeClr val="tx1"/>
                </a:solidFill>
              </a:rPr>
              <a:t>Hz. Fatih’in bu teklifi papazlara çok cazip gelmişti. Hemen padişahtan aldıkları tezkere ile İslam beldelerine seyahate çıktılar. İlk vardıkları yerlerden birisi Bursa idi. Bursa’da şöyle bir hadiseyle karşılaştılar: </a:t>
            </a:r>
          </a:p>
          <a:p>
            <a:r>
              <a:rPr lang="tr-TR" sz="1100" dirty="0">
                <a:solidFill>
                  <a:schemeClr val="tx1"/>
                </a:solidFill>
              </a:rPr>
              <a:t>Bir Müslüman bir </a:t>
            </a:r>
            <a:r>
              <a:rPr lang="tr-TR" sz="1100" dirty="0" err="1">
                <a:solidFill>
                  <a:schemeClr val="tx1"/>
                </a:solidFill>
              </a:rPr>
              <a:t>yahudiden</a:t>
            </a:r>
            <a:r>
              <a:rPr lang="tr-TR" sz="1100" dirty="0">
                <a:solidFill>
                  <a:schemeClr val="tx1"/>
                </a:solidFill>
              </a:rPr>
              <a:t> at satın almış, fakat hiçbir kusuru yok diye satılan at hasta imiş. Müslüman ahırına gelen atın hasta olduğu daha ilk akşamdan anlaşılmış. Müslüman sabırsızlıkla sabahın olmasını beklemiş. Sabah olunca da atını alıp kadının yolunu tutmuş. Fakat olacak ya kadı o saatte de henüz dairesine gelmemiş olduğundan bir müddet bekledikten sonra adam kadının gelmeyeceğine hükmederek atını alıp ahıra götürmüş. Atını alıp götürmüş ama at da o gece ölmüş.</a:t>
            </a:r>
          </a:p>
          <a:p>
            <a:r>
              <a:rPr lang="tr-TR" sz="1100" dirty="0">
                <a:solidFill>
                  <a:schemeClr val="tx1"/>
                </a:solidFill>
              </a:rPr>
              <a:t>Hadiseyi daha sonra öğrenen kadı, atı alan Müslümanı çağırtıp meseleyi şu şekilde halletmiş:</a:t>
            </a:r>
          </a:p>
          <a:p>
            <a:r>
              <a:rPr lang="tr-TR" sz="1100" dirty="0">
                <a:solidFill>
                  <a:schemeClr val="tx1"/>
                </a:solidFill>
              </a:rPr>
              <a:t>“Siz ilk geldiğinizde ben makamımda bulunsa idim, sağlam diye satılan atı sahibine iade eder, paranızı alırdım. Fakat ben zamanında makamımda bulunamadığımdan hadisenin bu şekilde gelişmesine madem ki ben sebep oldum, atın ölümünden doğan zararı benim ödemem lazım” deyip atın parasını Müslümana vermiş.</a:t>
            </a:r>
          </a:p>
          <a:p>
            <a:r>
              <a:rPr lang="tr-TR" sz="1100" dirty="0">
                <a:solidFill>
                  <a:schemeClr val="tx1"/>
                </a:solidFill>
              </a:rPr>
              <a:t>Papazlar İslam adaletinin bu derece ince olduğunu görünce parmaklarını ısırmışlar ve hiç zorlanmadan bir kimsenin kendi cebinden mal tazmin etmesi karşısında hayret etmişler. Mahkemeden çıkan papazların yolu İznik’e uğramış. Papazlar orada şöyle bir mahkeme ile karşılaşmışlar:</a:t>
            </a:r>
          </a:p>
          <a:p>
            <a:r>
              <a:rPr lang="tr-TR" sz="1100" dirty="0">
                <a:solidFill>
                  <a:schemeClr val="tx1"/>
                </a:solidFill>
              </a:rPr>
              <a:t>Bir Müslüman diğer bir </a:t>
            </a:r>
            <a:r>
              <a:rPr lang="tr-TR" sz="1100" dirty="0" err="1">
                <a:solidFill>
                  <a:schemeClr val="tx1"/>
                </a:solidFill>
              </a:rPr>
              <a:t>müslümandan</a:t>
            </a:r>
            <a:r>
              <a:rPr lang="tr-TR" sz="1100" dirty="0">
                <a:solidFill>
                  <a:schemeClr val="tx1"/>
                </a:solidFill>
              </a:rPr>
              <a:t> bir tarla satın alarak ekin zamanı tarlayı sürmeye başlar. Kara sabanla tarlayı sürmeye çalışan çiftçinin sabanına biraz sonra ağzına kadar dolu bir küp takılmaz mı. Hiç heyecan bile duymadan Müslüman bu altınları küpüyle satın aldığı öbür Müslüman götürüp teslim etmek ister:</a:t>
            </a:r>
          </a:p>
          <a:p>
            <a:r>
              <a:rPr lang="tr-TR" sz="1100" dirty="0">
                <a:solidFill>
                  <a:schemeClr val="tx1"/>
                </a:solidFill>
              </a:rPr>
              <a:t>“Kardeşim ben senden tarlanın üstünü satın aldım, altını değil. Eğer sen tarlanın içinde bu kadar altın olduğunu bilseydin herhalde bu fiyata bana satmazdın. Al şu altınları” der. Tarlanın ilk sahibi ise daha başka düşünmektedir. O da şöyle der:</a:t>
            </a:r>
          </a:p>
          <a:p>
            <a:r>
              <a:rPr lang="tr-TR" sz="1100" dirty="0">
                <a:solidFill>
                  <a:schemeClr val="tx1"/>
                </a:solidFill>
              </a:rPr>
              <a:t>“”Kardeşim yanlış düşünüyorsun, ben sana tarlayı olduğu gibi , taşı ile toprağı ile beraber sattım. İçini de dışını da bu satışla beraber sana verdiğimden , içinden çıkan altınları almaya hiçbir hakkım yoktur. Bu altınlar senindir dilediğini yap” der. Tarlayı alanla satan anlaşamayınca mesele kadıya, yani mahkemeye intikal eder. Her iki taraf iddialarını kadının huzurunda da tekrarlarlar. Kadı, her iki şahsa da çocukları olup olmadığını sorar. Onlardan birinin kızı, birini de oğlu olduğunu öğrenir ve oğlanla kızı nikahlayarak altını çeyiz olarak veriri. </a:t>
            </a:r>
          </a:p>
          <a:p>
            <a:r>
              <a:rPr lang="tr-TR" sz="1100" dirty="0">
                <a:solidFill>
                  <a:schemeClr val="tx1"/>
                </a:solidFill>
              </a:rPr>
              <a:t>Papazlar daha fazla gezmelerinin lüzumsuz olduğunu anlayıp İstanbul’a Hz. Fatih’in huzuruna gelirler ve şahit oldukları iki hadiseyi de aynen nakledip şöyle derler:</a:t>
            </a:r>
          </a:p>
          <a:p>
            <a:r>
              <a:rPr lang="tr-TR" sz="1100" dirty="0">
                <a:solidFill>
                  <a:schemeClr val="tx1"/>
                </a:solidFill>
              </a:rPr>
              <a:t>“Bizler artık inandık ki, bu kadar adalet ve birbirinin hakkına saygı ancak İslam dininde vardır. Böyle bir dinin </a:t>
            </a:r>
            <a:r>
              <a:rPr lang="tr-TR" sz="1100" dirty="0" err="1">
                <a:solidFill>
                  <a:schemeClr val="tx1"/>
                </a:solidFill>
              </a:rPr>
              <a:t>saikleri</a:t>
            </a:r>
            <a:r>
              <a:rPr lang="tr-TR" sz="1100" dirty="0">
                <a:solidFill>
                  <a:schemeClr val="tx1"/>
                </a:solidFill>
              </a:rPr>
              <a:t> başka dinden olanlara bile bir kötülük yapamazlar. Dolayısıyla biz zindana dönme fikrinden vaz geçtik, sizin idarenizde hiç kimsenin zulme uğramayacağına inanmış bulunuyoruz” der.  </a:t>
            </a:r>
          </a:p>
        </p:txBody>
      </p:sp>
    </p:spTree>
    <p:extLst>
      <p:ext uri="{BB962C8B-B14F-4D97-AF65-F5344CB8AC3E}">
        <p14:creationId xmlns:p14="http://schemas.microsoft.com/office/powerpoint/2010/main" val="4035923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4800" b="1" dirty="0">
                <a:solidFill>
                  <a:schemeClr val="tx1"/>
                </a:solidFill>
                <a:effectLst>
                  <a:outerShdw blurRad="38100" dist="38100" dir="2700000" algn="tl">
                    <a:srgbClr val="000000">
                      <a:alpha val="43137"/>
                    </a:srgbClr>
                  </a:outerShdw>
                </a:effectLst>
              </a:rPr>
              <a:t>SİZCE ADALET NASIL İŞLEMELİDİR?</a:t>
            </a:r>
          </a:p>
        </p:txBody>
      </p:sp>
      <p:sp>
        <p:nvSpPr>
          <p:cNvPr id="6" name="5 Dikdörtgen"/>
          <p:cNvSpPr/>
          <p:nvPr/>
        </p:nvSpPr>
        <p:spPr>
          <a:xfrm>
            <a:off x="72008" y="1124744"/>
            <a:ext cx="8964488" cy="56886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dirty="0">
                <a:solidFill>
                  <a:schemeClr val="tx1"/>
                </a:solidFill>
              </a:rPr>
              <a:t>Zalim bir adam varmış. Fakir insanların odunlarını zorla alır, bu odunları yüksek karla zenginlere satarmış. Fırsat buldukça kendi çıkarlarını her zaman başkalarının çıkarlarından önde tutarmış. Fakir oduncuların odunlarını pazara getirmelerine izin vermediği gibi, onların gönüllerini kırmış olmanın ezikliğini de duymazmış.</a:t>
            </a:r>
          </a:p>
          <a:p>
            <a:pPr algn="just"/>
            <a:r>
              <a:rPr lang="tr-TR" sz="2400" dirty="0">
                <a:solidFill>
                  <a:schemeClr val="tx1"/>
                </a:solidFill>
              </a:rPr>
              <a:t>Kendisine yaptığı işin adil bir davranış olmadığını söyleyenlere surat asar, gerçekleri görmeye çalışmazmış. Yıllar geçmiş; bu zalim adam huyundan asla vazgeçmemiş. </a:t>
            </a:r>
          </a:p>
          <a:p>
            <a:pPr algn="just"/>
            <a:r>
              <a:rPr lang="tr-TR" sz="2400" dirty="0">
                <a:solidFill>
                  <a:schemeClr val="tx1"/>
                </a:solidFill>
              </a:rPr>
              <a:t>Bir gece bu zalim adamın mutfağından çıkan ateş evin içini sarmış, oradan odun ambarına sıçramış. Alevler o kadar büyümüş ki adam ailesini ve kendi canını zor kurtarmış. </a:t>
            </a:r>
          </a:p>
          <a:p>
            <a:pPr algn="just"/>
            <a:r>
              <a:rPr lang="tr-TR" sz="2400" dirty="0">
                <a:solidFill>
                  <a:schemeClr val="tx1"/>
                </a:solidFill>
              </a:rPr>
              <a:t>Bir gece içinde tüm varlığını kaybeden adam etrafındakilere: “Bilmiyorum, konağıma bu ateş nereden düştü?” deyip durmuş.</a:t>
            </a:r>
          </a:p>
          <a:p>
            <a:pPr algn="just"/>
            <a:r>
              <a:rPr lang="tr-TR" sz="2400" dirty="0">
                <a:solidFill>
                  <a:schemeClr val="tx1"/>
                </a:solidFill>
              </a:rPr>
              <a:t>Bu zalim adamdan başka herkes olanın bitenin farkındaymış. Orada bulunanlardan birisi bu adama cevap vermiş: </a:t>
            </a:r>
            <a:r>
              <a:rPr lang="tr-TR" sz="2400" b="1" dirty="0">
                <a:solidFill>
                  <a:schemeClr val="tx1"/>
                </a:solidFill>
              </a:rPr>
              <a:t>“ Yoksulların gönül dumanından.”</a:t>
            </a:r>
            <a:endParaRPr lang="tr-TR" sz="2400" dirty="0">
              <a:solidFill>
                <a:schemeClr val="tx1"/>
              </a:solidFill>
            </a:endParaRPr>
          </a:p>
        </p:txBody>
      </p:sp>
    </p:spTree>
    <p:extLst>
      <p:ext uri="{BB962C8B-B14F-4D97-AF65-F5344CB8AC3E}">
        <p14:creationId xmlns:p14="http://schemas.microsoft.com/office/powerpoint/2010/main" val="36101019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4800" b="1" dirty="0">
                <a:solidFill>
                  <a:schemeClr val="tx1"/>
                </a:solidFill>
                <a:effectLst>
                  <a:outerShdw blurRad="38100" dist="38100" dir="2700000" algn="tl">
                    <a:srgbClr val="000000">
                      <a:alpha val="43137"/>
                    </a:srgbClr>
                  </a:outerShdw>
                </a:effectLst>
              </a:rPr>
              <a:t>SİZCE ADALET NASIL İŞLEMELİDİR?</a:t>
            </a:r>
          </a:p>
        </p:txBody>
      </p:sp>
      <p:sp>
        <p:nvSpPr>
          <p:cNvPr id="6" name="5 Dikdörtgen"/>
          <p:cNvSpPr/>
          <p:nvPr/>
        </p:nvSpPr>
        <p:spPr>
          <a:xfrm>
            <a:off x="72008" y="1124744"/>
            <a:ext cx="8964488" cy="56886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200" b="1" dirty="0">
                <a:solidFill>
                  <a:schemeClr val="tx1"/>
                </a:solidFill>
              </a:rPr>
              <a:t>HIRSIZ ve KADI</a:t>
            </a:r>
            <a:endParaRPr lang="tr-TR" sz="1200" dirty="0">
              <a:solidFill>
                <a:schemeClr val="tx1"/>
              </a:solidFill>
            </a:endParaRPr>
          </a:p>
          <a:p>
            <a:r>
              <a:rPr lang="tr-TR" sz="1200" dirty="0">
                <a:solidFill>
                  <a:schemeClr val="tx1"/>
                </a:solidFill>
              </a:rPr>
              <a:t>Çok eskilerde deri işi ile uğraşanlar derilerini balya haline getirip avlulu evlerinde depo ederlerdi.</a:t>
            </a:r>
            <a:br>
              <a:rPr lang="tr-TR" sz="1200" dirty="0">
                <a:solidFill>
                  <a:schemeClr val="tx1"/>
                </a:solidFill>
              </a:rPr>
            </a:br>
            <a:r>
              <a:rPr lang="tr-TR" sz="1200" dirty="0">
                <a:solidFill>
                  <a:schemeClr val="tx1"/>
                </a:solidFill>
              </a:rPr>
              <a:t>Hâkimlerin yerine </a:t>
            </a:r>
            <a:r>
              <a:rPr lang="tr-TR" sz="1200" dirty="0" err="1">
                <a:solidFill>
                  <a:schemeClr val="tx1"/>
                </a:solidFill>
              </a:rPr>
              <a:t>kadı’ların</a:t>
            </a:r>
            <a:r>
              <a:rPr lang="tr-TR" sz="1200" dirty="0">
                <a:solidFill>
                  <a:schemeClr val="tx1"/>
                </a:solidFill>
              </a:rPr>
              <a:t> görev yaptığı o tarihlerde adamın biri bütün derilerini evinde balyalar halinde muhafaza ediyormuş. Kış şartları çok ağırmış ve her taraf karla kaplıymış. </a:t>
            </a:r>
            <a:br>
              <a:rPr lang="tr-TR" sz="1200" dirty="0">
                <a:solidFill>
                  <a:schemeClr val="tx1"/>
                </a:solidFill>
              </a:rPr>
            </a:br>
            <a:r>
              <a:rPr lang="tr-TR" sz="1200" dirty="0">
                <a:solidFill>
                  <a:schemeClr val="tx1"/>
                </a:solidFill>
              </a:rPr>
              <a:t>Hırsızın biri, bir gece gizlice adamın evine girer, amacı ev sahibinin derilerini çalmaktır. Taşıyabileceği kadar deri balyasını önce depodan avluya taşır </a:t>
            </a:r>
            <a:r>
              <a:rPr lang="tr-TR" sz="1200" dirty="0" err="1">
                <a:solidFill>
                  <a:schemeClr val="tx1"/>
                </a:solidFill>
              </a:rPr>
              <a:t>ordanda</a:t>
            </a:r>
            <a:r>
              <a:rPr lang="tr-TR" sz="1200" dirty="0">
                <a:solidFill>
                  <a:schemeClr val="tx1"/>
                </a:solidFill>
              </a:rPr>
              <a:t> sokak kapısını açarak evin dışına çıkarır ve kar üstünde sürükleyerek çeker götürür. Sabah olup ışık doğuncaya kadar adam birkaç kez bu işlemi tekrarlar ve epey balyayı kendi evine taşımış olur.</a:t>
            </a:r>
            <a:br>
              <a:rPr lang="tr-TR" sz="1200" dirty="0">
                <a:solidFill>
                  <a:schemeClr val="tx1"/>
                </a:solidFill>
              </a:rPr>
            </a:br>
            <a:r>
              <a:rPr lang="tr-TR" sz="1200" dirty="0">
                <a:solidFill>
                  <a:schemeClr val="tx1"/>
                </a:solidFill>
              </a:rPr>
              <a:t>Sabah </a:t>
            </a:r>
            <a:r>
              <a:rPr lang="tr-TR" sz="1200" dirty="0" err="1">
                <a:solidFill>
                  <a:schemeClr val="tx1"/>
                </a:solidFill>
              </a:rPr>
              <a:t>evsahibi</a:t>
            </a:r>
            <a:r>
              <a:rPr lang="tr-TR" sz="1200" dirty="0">
                <a:solidFill>
                  <a:schemeClr val="tx1"/>
                </a:solidFill>
              </a:rPr>
              <a:t> uyandığında deri deposunun boşalmış olduğunu </a:t>
            </a:r>
            <a:r>
              <a:rPr lang="tr-TR" sz="1200" dirty="0" err="1">
                <a:solidFill>
                  <a:schemeClr val="tx1"/>
                </a:solidFill>
              </a:rPr>
              <a:t>farkeder</a:t>
            </a:r>
            <a:r>
              <a:rPr lang="tr-TR" sz="1200" dirty="0">
                <a:solidFill>
                  <a:schemeClr val="tx1"/>
                </a:solidFill>
              </a:rPr>
              <a:t>.</a:t>
            </a:r>
            <a:br>
              <a:rPr lang="tr-TR" sz="1200" dirty="0">
                <a:solidFill>
                  <a:schemeClr val="tx1"/>
                </a:solidFill>
              </a:rPr>
            </a:br>
            <a:r>
              <a:rPr lang="tr-TR" sz="1200" dirty="0">
                <a:solidFill>
                  <a:schemeClr val="tx1"/>
                </a:solidFill>
              </a:rPr>
              <a:t>Ama kar üzerindeki mevcut izlere baktığında hırsızı bulmanın çok zor olmadığını anlar. Çünkü deri balyaları kar üzerinde sürüklenerek götürülmüş olduğundan, hırsızın evine kadar sürüp giden bir iz vardır.</a:t>
            </a:r>
            <a:br>
              <a:rPr lang="tr-TR" sz="1200" dirty="0">
                <a:solidFill>
                  <a:schemeClr val="tx1"/>
                </a:solidFill>
              </a:rPr>
            </a:br>
            <a:r>
              <a:rPr lang="tr-TR" sz="1200" dirty="0">
                <a:solidFill>
                  <a:schemeClr val="tx1"/>
                </a:solidFill>
              </a:rPr>
              <a:t>Adam giyinir ve izleri takip ederek hırsızın evine kadar ulaşır ve kapısını çalar</a:t>
            </a:r>
            <a:br>
              <a:rPr lang="tr-TR" sz="1200" dirty="0">
                <a:solidFill>
                  <a:schemeClr val="tx1"/>
                </a:solidFill>
              </a:rPr>
            </a:br>
            <a:r>
              <a:rPr lang="tr-TR" sz="1200" dirty="0">
                <a:solidFill>
                  <a:schemeClr val="tx1"/>
                </a:solidFill>
              </a:rPr>
              <a:t>Hırsız kapıyı açar ve gelene ‘’buyur ne istiyorsun’’ der.</a:t>
            </a:r>
            <a:br>
              <a:rPr lang="tr-TR" sz="1200" dirty="0">
                <a:solidFill>
                  <a:schemeClr val="tx1"/>
                </a:solidFill>
              </a:rPr>
            </a:br>
            <a:r>
              <a:rPr lang="tr-TR" sz="1200" dirty="0">
                <a:solidFill>
                  <a:schemeClr val="tx1"/>
                </a:solidFill>
              </a:rPr>
              <a:t>Derilerin sahibi hırsıza ‘’Sen benim derilerimi çalmışsın diye çıkışır ama hırsız yavuz çıkmıştır, hayır ben senin derilerini filan çalmadım iftira ediyorsun der.</a:t>
            </a:r>
            <a:br>
              <a:rPr lang="tr-TR" sz="1200" dirty="0">
                <a:solidFill>
                  <a:schemeClr val="tx1"/>
                </a:solidFill>
              </a:rPr>
            </a:br>
            <a:r>
              <a:rPr lang="tr-TR" sz="1200" dirty="0">
                <a:solidFill>
                  <a:schemeClr val="tx1"/>
                </a:solidFill>
              </a:rPr>
              <a:t>Deri sahibi hırsıza ‘’Bak izler senin evine kadar geliyor, inkar etme ve derilerimi ver aksi halde </a:t>
            </a:r>
            <a:r>
              <a:rPr lang="tr-TR" sz="1200" dirty="0" err="1">
                <a:solidFill>
                  <a:schemeClr val="tx1"/>
                </a:solidFill>
              </a:rPr>
              <a:t>kadı’ya</a:t>
            </a:r>
            <a:r>
              <a:rPr lang="tr-TR" sz="1200" dirty="0">
                <a:solidFill>
                  <a:schemeClr val="tx1"/>
                </a:solidFill>
              </a:rPr>
              <a:t> gidip seni şikayet edeceğim’’ der.</a:t>
            </a:r>
            <a:br>
              <a:rPr lang="tr-TR" sz="1200" dirty="0">
                <a:solidFill>
                  <a:schemeClr val="tx1"/>
                </a:solidFill>
              </a:rPr>
            </a:br>
            <a:r>
              <a:rPr lang="tr-TR" sz="1200" dirty="0">
                <a:solidFill>
                  <a:schemeClr val="tx1"/>
                </a:solidFill>
              </a:rPr>
              <a:t>Hırsız da kendinden gayet emin biçimde ‘’Kime şikâyet edersen et, ben deri falan çalmadım’’ </a:t>
            </a:r>
            <a:r>
              <a:rPr lang="tr-TR" sz="1200" dirty="0" err="1">
                <a:solidFill>
                  <a:schemeClr val="tx1"/>
                </a:solidFill>
              </a:rPr>
              <a:t>diyince</a:t>
            </a:r>
            <a:r>
              <a:rPr lang="tr-TR" sz="1200" dirty="0">
                <a:solidFill>
                  <a:schemeClr val="tx1"/>
                </a:solidFill>
              </a:rPr>
              <a:t> deri sahibi </a:t>
            </a:r>
            <a:r>
              <a:rPr lang="tr-TR" sz="1200" dirty="0" err="1">
                <a:solidFill>
                  <a:schemeClr val="tx1"/>
                </a:solidFill>
              </a:rPr>
              <a:t>kadı’nın</a:t>
            </a:r>
            <a:r>
              <a:rPr lang="tr-TR" sz="1200" dirty="0">
                <a:solidFill>
                  <a:schemeClr val="tx1"/>
                </a:solidFill>
              </a:rPr>
              <a:t> yolunu tutar.</a:t>
            </a:r>
            <a:br>
              <a:rPr lang="tr-TR" sz="1200" dirty="0">
                <a:solidFill>
                  <a:schemeClr val="tx1"/>
                </a:solidFill>
              </a:rPr>
            </a:br>
            <a:r>
              <a:rPr lang="tr-TR" sz="1200" dirty="0">
                <a:solidFill>
                  <a:schemeClr val="tx1"/>
                </a:solidFill>
              </a:rPr>
              <a:t>Bu gören hırsız hemen giyinir ve </a:t>
            </a:r>
            <a:r>
              <a:rPr lang="tr-TR" sz="1200" dirty="0" err="1">
                <a:solidFill>
                  <a:schemeClr val="tx1"/>
                </a:solidFill>
              </a:rPr>
              <a:t>kadı’ya</a:t>
            </a:r>
            <a:r>
              <a:rPr lang="tr-TR" sz="1200" dirty="0">
                <a:solidFill>
                  <a:schemeClr val="tx1"/>
                </a:solidFill>
              </a:rPr>
              <a:t> adamdan önce yetişebilmek için damlardan atlayarak, kısa yolları tercih ederek bir nefeste </a:t>
            </a:r>
            <a:r>
              <a:rPr lang="tr-TR" sz="1200" dirty="0" err="1">
                <a:solidFill>
                  <a:schemeClr val="tx1"/>
                </a:solidFill>
              </a:rPr>
              <a:t>kadı’nın</a:t>
            </a:r>
            <a:r>
              <a:rPr lang="tr-TR" sz="1200" dirty="0">
                <a:solidFill>
                  <a:schemeClr val="tx1"/>
                </a:solidFill>
              </a:rPr>
              <a:t> huzuruna gelir.</a:t>
            </a:r>
            <a:br>
              <a:rPr lang="tr-TR" sz="1200" dirty="0">
                <a:solidFill>
                  <a:schemeClr val="tx1"/>
                </a:solidFill>
              </a:rPr>
            </a:br>
            <a:r>
              <a:rPr lang="tr-TR" sz="1200" dirty="0">
                <a:solidFill>
                  <a:schemeClr val="tx1"/>
                </a:solidFill>
              </a:rPr>
              <a:t>Kadı’ya ‘’Kadı Efendi ben birinin derilerini çaldım, kendisi şimdi yolda beni sana şikâyete geliyor, beni bu işten kurtar’’ diyerek </a:t>
            </a:r>
            <a:r>
              <a:rPr lang="tr-TR" sz="1200" dirty="0" err="1">
                <a:solidFill>
                  <a:schemeClr val="tx1"/>
                </a:solidFill>
              </a:rPr>
              <a:t>herşeyi</a:t>
            </a:r>
            <a:r>
              <a:rPr lang="tr-TR" sz="1200" dirty="0">
                <a:solidFill>
                  <a:schemeClr val="tx1"/>
                </a:solidFill>
              </a:rPr>
              <a:t> anlatır.</a:t>
            </a:r>
            <a:br>
              <a:rPr lang="tr-TR" sz="1200" dirty="0">
                <a:solidFill>
                  <a:schemeClr val="tx1"/>
                </a:solidFill>
              </a:rPr>
            </a:br>
            <a:r>
              <a:rPr lang="tr-TR" sz="1200" dirty="0">
                <a:solidFill>
                  <a:schemeClr val="tx1"/>
                </a:solidFill>
              </a:rPr>
              <a:t>Kadı hırsıza ben senin işini hallederim ama bana para vermen lazım diyerek rüşvet talep eder ve hırsız da mecburen bu teklifi kabul eder. Kadı hırsıza ‘’Parayı Minderin Altına Diz, Arka Kapıdan Vız’’ diyerek hırsızın oradan uzaklaşmasını ister. Hırsız da arka kapıdan çıkıp gider.</a:t>
            </a:r>
            <a:br>
              <a:rPr lang="tr-TR" sz="1200" dirty="0">
                <a:solidFill>
                  <a:schemeClr val="tx1"/>
                </a:solidFill>
              </a:rPr>
            </a:br>
            <a:r>
              <a:rPr lang="tr-TR" sz="1200" dirty="0">
                <a:solidFill>
                  <a:schemeClr val="tx1"/>
                </a:solidFill>
              </a:rPr>
              <a:t>Az geçmeden derilerin sahibi </a:t>
            </a:r>
            <a:r>
              <a:rPr lang="tr-TR" sz="1200" dirty="0" err="1">
                <a:solidFill>
                  <a:schemeClr val="tx1"/>
                </a:solidFill>
              </a:rPr>
              <a:t>kadı’nın</a:t>
            </a:r>
            <a:r>
              <a:rPr lang="tr-TR" sz="1200" dirty="0">
                <a:solidFill>
                  <a:schemeClr val="tx1"/>
                </a:solidFill>
              </a:rPr>
              <a:t> huzuruna varıp </a:t>
            </a:r>
            <a:r>
              <a:rPr lang="tr-TR" sz="1200" dirty="0" err="1">
                <a:solidFill>
                  <a:schemeClr val="tx1"/>
                </a:solidFill>
              </a:rPr>
              <a:t>herşeyi</a:t>
            </a:r>
            <a:r>
              <a:rPr lang="tr-TR" sz="1200" dirty="0">
                <a:solidFill>
                  <a:schemeClr val="tx1"/>
                </a:solidFill>
              </a:rPr>
              <a:t> olduğu gibi anlatır. Kadı hırsızı kurtarmak için bahane üretmek zorunda olduğundan deri sahibine ‘’senin deriler </a:t>
            </a:r>
            <a:r>
              <a:rPr lang="tr-TR" sz="1200" dirty="0" err="1">
                <a:solidFill>
                  <a:schemeClr val="tx1"/>
                </a:solidFill>
              </a:rPr>
              <a:t>ham’mıydı</a:t>
            </a:r>
            <a:r>
              <a:rPr lang="tr-TR" sz="1200" dirty="0">
                <a:solidFill>
                  <a:schemeClr val="tx1"/>
                </a:solidFill>
              </a:rPr>
              <a:t> </a:t>
            </a:r>
            <a:r>
              <a:rPr lang="tr-TR" sz="1200" dirty="0" err="1">
                <a:solidFill>
                  <a:schemeClr val="tx1"/>
                </a:solidFill>
              </a:rPr>
              <a:t>işlenmişmiydi</a:t>
            </a:r>
            <a:r>
              <a:rPr lang="tr-TR" sz="1200" dirty="0">
                <a:solidFill>
                  <a:schemeClr val="tx1"/>
                </a:solidFill>
              </a:rPr>
              <a:t> diye sorar.</a:t>
            </a:r>
            <a:br>
              <a:rPr lang="tr-TR" sz="1200" dirty="0">
                <a:solidFill>
                  <a:schemeClr val="tx1"/>
                </a:solidFill>
              </a:rPr>
            </a:br>
            <a:r>
              <a:rPr lang="tr-TR" sz="1200" dirty="0">
                <a:solidFill>
                  <a:schemeClr val="tx1"/>
                </a:solidFill>
              </a:rPr>
              <a:t>Deri sahibi </a:t>
            </a:r>
            <a:r>
              <a:rPr lang="tr-TR" sz="1200" dirty="0" err="1">
                <a:solidFill>
                  <a:schemeClr val="tx1"/>
                </a:solidFill>
              </a:rPr>
              <a:t>kadı’ya</a:t>
            </a:r>
            <a:r>
              <a:rPr lang="tr-TR" sz="1200" dirty="0">
                <a:solidFill>
                  <a:schemeClr val="tx1"/>
                </a:solidFill>
              </a:rPr>
              <a:t> derilerim </a:t>
            </a:r>
            <a:r>
              <a:rPr lang="tr-TR" sz="1200" dirty="0" err="1">
                <a:solidFill>
                  <a:schemeClr val="tx1"/>
                </a:solidFill>
              </a:rPr>
              <a:t>ham’dı</a:t>
            </a:r>
            <a:r>
              <a:rPr lang="tr-TR" sz="1200" dirty="0">
                <a:solidFill>
                  <a:schemeClr val="tx1"/>
                </a:solidFill>
              </a:rPr>
              <a:t> kadı efendi der.</a:t>
            </a:r>
            <a:br>
              <a:rPr lang="tr-TR" sz="1200" dirty="0">
                <a:solidFill>
                  <a:schemeClr val="tx1"/>
                </a:solidFill>
              </a:rPr>
            </a:br>
            <a:r>
              <a:rPr lang="tr-TR" sz="1200" dirty="0">
                <a:solidFill>
                  <a:schemeClr val="tx1"/>
                </a:solidFill>
              </a:rPr>
              <a:t>Bu cevabı alan kadı o günün içtihadı sayılan bir kitap açarak suçu ve verilmesi gereken cezayı incelemeye başlar. Biraz okumuş gibi yaptıktan sonra deri sahibine dönerek ‘’Senin deriler ham olduğundan hırsızı cezalandırmam mümkün </a:t>
            </a:r>
            <a:r>
              <a:rPr lang="tr-TR" sz="1200" dirty="0" err="1">
                <a:solidFill>
                  <a:schemeClr val="tx1"/>
                </a:solidFill>
              </a:rPr>
              <a:t>degil</a:t>
            </a:r>
            <a:r>
              <a:rPr lang="tr-TR" sz="1200" dirty="0">
                <a:solidFill>
                  <a:schemeClr val="tx1"/>
                </a:solidFill>
              </a:rPr>
              <a:t>, çünkü kanuna göre deri hırsızlığında suçun cezalandırılması için derilerin işlenmiş olması şartı aranıyor’’ der.</a:t>
            </a:r>
            <a:br>
              <a:rPr lang="tr-TR" sz="1200" dirty="0">
                <a:solidFill>
                  <a:schemeClr val="tx1"/>
                </a:solidFill>
              </a:rPr>
            </a:br>
            <a:r>
              <a:rPr lang="tr-TR" sz="1200" dirty="0">
                <a:solidFill>
                  <a:schemeClr val="tx1"/>
                </a:solidFill>
              </a:rPr>
              <a:t>Bunu duyan deri sahibinin rengi kaçar ve </a:t>
            </a:r>
            <a:r>
              <a:rPr lang="tr-TR" sz="1200" dirty="0" err="1">
                <a:solidFill>
                  <a:schemeClr val="tx1"/>
                </a:solidFill>
              </a:rPr>
              <a:t>kadı’ya</a:t>
            </a:r>
            <a:r>
              <a:rPr lang="tr-TR" sz="1200" dirty="0">
                <a:solidFill>
                  <a:schemeClr val="tx1"/>
                </a:solidFill>
              </a:rPr>
              <a:t> ‘’Kadı efendi benim deriler işlenmemişti ama hepsi </a:t>
            </a:r>
            <a:r>
              <a:rPr lang="tr-TR" sz="1200" dirty="0" err="1">
                <a:solidFill>
                  <a:schemeClr val="tx1"/>
                </a:solidFill>
              </a:rPr>
              <a:t>mazı’lı</a:t>
            </a:r>
            <a:r>
              <a:rPr lang="tr-TR" sz="1200" dirty="0">
                <a:solidFill>
                  <a:schemeClr val="tx1"/>
                </a:solidFill>
              </a:rPr>
              <a:t> idi’’ der. Kadı bu cevabı alınca hiddetlenir, çünkü hırsızı kurtarmak ve işi kılıfına uydurmak zorundadır. Deri sahibine elindeki kitabı göstererek ‘’</a:t>
            </a:r>
            <a:r>
              <a:rPr lang="tr-TR" sz="1200" dirty="0" err="1">
                <a:solidFill>
                  <a:schemeClr val="tx1"/>
                </a:solidFill>
              </a:rPr>
              <a:t>Mazılı</a:t>
            </a:r>
            <a:r>
              <a:rPr lang="tr-TR" sz="1200" dirty="0">
                <a:solidFill>
                  <a:schemeClr val="tx1"/>
                </a:solidFill>
              </a:rPr>
              <a:t> </a:t>
            </a:r>
            <a:r>
              <a:rPr lang="tr-TR" sz="1200" dirty="0" err="1">
                <a:solidFill>
                  <a:schemeClr val="tx1"/>
                </a:solidFill>
              </a:rPr>
              <a:t>Muzulu</a:t>
            </a:r>
            <a:r>
              <a:rPr lang="tr-TR" sz="1200" dirty="0">
                <a:solidFill>
                  <a:schemeClr val="tx1"/>
                </a:solidFill>
              </a:rPr>
              <a:t>, İşte Hepsi </a:t>
            </a:r>
            <a:r>
              <a:rPr lang="tr-TR" sz="1200" dirty="0" err="1">
                <a:solidFill>
                  <a:schemeClr val="tx1"/>
                </a:solidFill>
              </a:rPr>
              <a:t>Burda</a:t>
            </a:r>
            <a:r>
              <a:rPr lang="tr-TR" sz="1200" dirty="0">
                <a:solidFill>
                  <a:schemeClr val="tx1"/>
                </a:solidFill>
              </a:rPr>
              <a:t> Yazılı’’ diyerek hiddetle bağırır ve adamı huzurundan kovar. Adam ensesini kaşıyarak </a:t>
            </a:r>
            <a:r>
              <a:rPr lang="tr-TR" sz="1200" dirty="0" err="1">
                <a:solidFill>
                  <a:schemeClr val="tx1"/>
                </a:solidFill>
              </a:rPr>
              <a:t>kadı’nın</a:t>
            </a:r>
            <a:r>
              <a:rPr lang="tr-TR" sz="1200" dirty="0">
                <a:solidFill>
                  <a:schemeClr val="tx1"/>
                </a:solidFill>
              </a:rPr>
              <a:t> huzurunu terk eder, böylece hırsız da kurtulmuştur adalete hesap vermekten.</a:t>
            </a:r>
          </a:p>
        </p:txBody>
      </p:sp>
    </p:spTree>
    <p:extLst>
      <p:ext uri="{BB962C8B-B14F-4D97-AF65-F5344CB8AC3E}">
        <p14:creationId xmlns:p14="http://schemas.microsoft.com/office/powerpoint/2010/main" val="17535667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4800" b="1" dirty="0">
                <a:solidFill>
                  <a:schemeClr val="tx1"/>
                </a:solidFill>
                <a:effectLst>
                  <a:outerShdw blurRad="38100" dist="38100" dir="2700000" algn="tl">
                    <a:srgbClr val="000000">
                      <a:alpha val="43137"/>
                    </a:srgbClr>
                  </a:outerShdw>
                </a:effectLst>
              </a:rPr>
              <a:t>SİZCE ADALET NASIL İŞLEMELİDİR?</a:t>
            </a:r>
          </a:p>
        </p:txBody>
      </p:sp>
      <p:sp>
        <p:nvSpPr>
          <p:cNvPr id="6" name="5 Dikdörtgen"/>
          <p:cNvSpPr/>
          <p:nvPr/>
        </p:nvSpPr>
        <p:spPr>
          <a:xfrm>
            <a:off x="72008" y="1124744"/>
            <a:ext cx="8964488" cy="56886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dirty="0">
                <a:solidFill>
                  <a:schemeClr val="tx1"/>
                </a:solidFill>
              </a:rPr>
              <a:t>Her öğrenciye bir adet kurşun kalem verin ve şöyle söyleyin:</a:t>
            </a:r>
          </a:p>
          <a:p>
            <a:r>
              <a:rPr lang="tr-TR" sz="2000" dirty="0">
                <a:solidFill>
                  <a:schemeClr val="tx1"/>
                </a:solidFill>
              </a:rPr>
              <a:t>‘</a:t>
            </a:r>
            <a:r>
              <a:rPr lang="tr-TR" sz="2000" b="1" dirty="0">
                <a:solidFill>
                  <a:schemeClr val="tx1"/>
                </a:solidFill>
              </a:rPr>
              <a:t>Burada her biriniz için bir kurşun kalem var. Bu kalemlerden hepinize bir tane vereceğim.</a:t>
            </a:r>
            <a:endParaRPr lang="tr-TR" sz="2000" dirty="0">
              <a:solidFill>
                <a:schemeClr val="tx1"/>
              </a:solidFill>
            </a:endParaRPr>
          </a:p>
          <a:p>
            <a:r>
              <a:rPr lang="tr-TR" sz="2000" b="1" dirty="0">
                <a:solidFill>
                  <a:schemeClr val="tx1"/>
                </a:solidFill>
              </a:rPr>
              <a:t>Her birinize bir tane kalem vermek adil olur mu?</a:t>
            </a:r>
            <a:r>
              <a:rPr lang="tr-TR" sz="2000" dirty="0">
                <a:solidFill>
                  <a:schemeClr val="tx1"/>
                </a:solidFill>
              </a:rPr>
              <a:t> (öğrencilerin cevabını aldıktan sonra) </a:t>
            </a:r>
            <a:r>
              <a:rPr lang="tr-TR" sz="2000" b="1" dirty="0">
                <a:solidFill>
                  <a:schemeClr val="tx1"/>
                </a:solidFill>
              </a:rPr>
              <a:t>Evet</a:t>
            </a:r>
            <a:endParaRPr lang="tr-TR" sz="2000" dirty="0">
              <a:solidFill>
                <a:schemeClr val="tx1"/>
              </a:solidFill>
            </a:endParaRPr>
          </a:p>
          <a:p>
            <a:r>
              <a:rPr lang="tr-TR" sz="2000" b="1" dirty="0">
                <a:solidFill>
                  <a:schemeClr val="tx1"/>
                </a:solidFill>
              </a:rPr>
              <a:t>adil olur. Çünkü herkese sadece bir tane yetecek kadar kalem var. Eğer bir çocuk iki tane kalem alırsa, başka bir çocuğa kalem kalmayacak.</a:t>
            </a:r>
            <a:endParaRPr lang="tr-TR" sz="2000" dirty="0">
              <a:solidFill>
                <a:schemeClr val="tx1"/>
              </a:solidFill>
            </a:endParaRPr>
          </a:p>
          <a:p>
            <a:r>
              <a:rPr lang="tr-TR" sz="2000" dirty="0">
                <a:solidFill>
                  <a:schemeClr val="tx1"/>
                </a:solidFill>
              </a:rPr>
              <a:t>(Çocuklardan birine( örneğin Ahmet’e) diğer bir çocuğun (örneğin Mehmet’in) kalemini de</a:t>
            </a:r>
          </a:p>
          <a:p>
            <a:r>
              <a:rPr lang="tr-TR" sz="2000" dirty="0">
                <a:solidFill>
                  <a:schemeClr val="tx1"/>
                </a:solidFill>
              </a:rPr>
              <a:t>almasını söyleyin.)</a:t>
            </a:r>
          </a:p>
          <a:p>
            <a:r>
              <a:rPr lang="tr-TR" sz="2000" b="1" dirty="0">
                <a:solidFill>
                  <a:schemeClr val="tx1"/>
                </a:solidFill>
              </a:rPr>
              <a:t>‘Bu durumda Mehmet’in kalemi olmayacak sizce bu adil mi? Ahmet bu durumda Mehmet’in</a:t>
            </a:r>
            <a:endParaRPr lang="tr-TR" sz="2000" dirty="0">
              <a:solidFill>
                <a:schemeClr val="tx1"/>
              </a:solidFill>
            </a:endParaRPr>
          </a:p>
          <a:p>
            <a:r>
              <a:rPr lang="tr-TR" sz="2000" b="1" dirty="0">
                <a:solidFill>
                  <a:schemeClr val="tx1"/>
                </a:solidFill>
              </a:rPr>
              <a:t>ne hissettiğini nasıl öğrenebilirsin?</a:t>
            </a:r>
            <a:endParaRPr lang="tr-TR" sz="2000" dirty="0">
              <a:solidFill>
                <a:schemeClr val="tx1"/>
              </a:solidFill>
            </a:endParaRPr>
          </a:p>
          <a:p>
            <a:r>
              <a:rPr lang="tr-TR" sz="2000" dirty="0">
                <a:solidFill>
                  <a:schemeClr val="tx1"/>
                </a:solidFill>
              </a:rPr>
              <a:t>(Çocukların herhangi bir şeyi zorla aldıkları zaman diğer kişinin ne hissettiğini sorma fırsatı bulabilmeleri için, bu işlemi birkaç çocukla tekrarlayın.)</a:t>
            </a:r>
          </a:p>
          <a:p>
            <a:r>
              <a:rPr lang="tr-TR" sz="2000" dirty="0">
                <a:solidFill>
                  <a:schemeClr val="tx1"/>
                </a:solidFill>
              </a:rPr>
              <a:t>‘</a:t>
            </a:r>
            <a:r>
              <a:rPr lang="tr-TR" sz="2000" b="1" dirty="0">
                <a:solidFill>
                  <a:schemeClr val="tx1"/>
                </a:solidFill>
              </a:rPr>
              <a:t>Ahmet Mehmet’in tekrar kendisini mutlu hissetmesi için ne yapabilirsin?’</a:t>
            </a:r>
            <a:endParaRPr lang="tr-TR" sz="2000" dirty="0">
              <a:solidFill>
                <a:schemeClr val="tx1"/>
              </a:solidFill>
            </a:endParaRPr>
          </a:p>
        </p:txBody>
      </p:sp>
    </p:spTree>
    <p:extLst>
      <p:ext uri="{BB962C8B-B14F-4D97-AF65-F5344CB8AC3E}">
        <p14:creationId xmlns:p14="http://schemas.microsoft.com/office/powerpoint/2010/main" val="17626357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4800" b="1" dirty="0">
                <a:solidFill>
                  <a:schemeClr val="tx1"/>
                </a:solidFill>
                <a:effectLst>
                  <a:outerShdw blurRad="38100" dist="38100" dir="2700000" algn="tl">
                    <a:srgbClr val="000000">
                      <a:alpha val="43137"/>
                    </a:srgbClr>
                  </a:outerShdw>
                </a:effectLst>
              </a:rPr>
              <a:t>SİZCE ADALET NASIL İŞLEMELİDİR?</a:t>
            </a:r>
          </a:p>
        </p:txBody>
      </p:sp>
      <p:sp>
        <p:nvSpPr>
          <p:cNvPr id="6" name="5 Dikdörtgen"/>
          <p:cNvSpPr/>
          <p:nvPr/>
        </p:nvSpPr>
        <p:spPr>
          <a:xfrm>
            <a:off x="72008" y="1124744"/>
            <a:ext cx="8964488" cy="56886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tx1"/>
                </a:solidFill>
              </a:rPr>
              <a:t>"Mehmet okul kantininde sıra beklemektedir. O sırada üst sınıflardan bir öğrenci olan Kerem Mehmet'i iterek onun sırasını zorla alır.»</a:t>
            </a:r>
          </a:p>
          <a:p>
            <a:endParaRPr lang="tr-TR" sz="2000" b="1" dirty="0">
              <a:solidFill>
                <a:schemeClr val="tx1"/>
              </a:solidFill>
            </a:endParaRPr>
          </a:p>
          <a:p>
            <a:r>
              <a:rPr lang="tr-TR" sz="2800" b="1" dirty="0">
                <a:solidFill>
                  <a:schemeClr val="tx1"/>
                </a:solidFill>
              </a:rPr>
              <a:t>1- Mehmet Kerem'in onun sırasını zorla almasından dolayı neler hissetmiştir?</a:t>
            </a:r>
          </a:p>
          <a:p>
            <a:r>
              <a:rPr lang="tr-TR" sz="2800" b="1" dirty="0">
                <a:solidFill>
                  <a:schemeClr val="tx1"/>
                </a:solidFill>
              </a:rPr>
              <a:t>2- Kerem neye güvenerek Mehmet'in sırasını almıştır?</a:t>
            </a:r>
          </a:p>
          <a:p>
            <a:r>
              <a:rPr lang="tr-TR" sz="2800" b="1" dirty="0">
                <a:solidFill>
                  <a:schemeClr val="tx1"/>
                </a:solidFill>
              </a:rPr>
              <a:t>3- Bu olayı siz görseydiniz neler hissedersiniz?</a:t>
            </a:r>
          </a:p>
          <a:p>
            <a:r>
              <a:rPr lang="tr-TR" sz="2800" b="1" dirty="0">
                <a:solidFill>
                  <a:schemeClr val="tx1"/>
                </a:solidFill>
              </a:rPr>
              <a:t>4- Bu olayı siz yaşasaydınız neler hissedersiniz?</a:t>
            </a:r>
          </a:p>
          <a:p>
            <a:r>
              <a:rPr lang="tr-TR" sz="2800" b="1" dirty="0">
                <a:solidFill>
                  <a:schemeClr val="tx1"/>
                </a:solidFill>
              </a:rPr>
              <a:t>5- Mehmet'in yerinde siz olsaydınız ne yapardınız?</a:t>
            </a:r>
          </a:p>
          <a:p>
            <a:r>
              <a:rPr lang="tr-TR" sz="2800" b="1" dirty="0">
                <a:solidFill>
                  <a:schemeClr val="tx1"/>
                </a:solidFill>
              </a:rPr>
              <a:t>6- Kerem'in yerinde olsaydınız siz ne yapardınız?</a:t>
            </a:r>
          </a:p>
          <a:p>
            <a:endParaRPr lang="tr-TR" sz="2800" b="1" dirty="0">
              <a:solidFill>
                <a:schemeClr val="tx1"/>
              </a:solidFill>
            </a:endParaRPr>
          </a:p>
          <a:p>
            <a:r>
              <a:rPr lang="tr-TR" sz="2800" b="1" dirty="0">
                <a:solidFill>
                  <a:schemeClr val="tx1"/>
                </a:solidFill>
              </a:rPr>
              <a:t>"Hepimiz yaşadığımız çevrede ne kadar güçlü olursak olalım birbirimize adaletli davranmalıyız.’’</a:t>
            </a:r>
          </a:p>
        </p:txBody>
      </p:sp>
    </p:spTree>
    <p:extLst>
      <p:ext uri="{BB962C8B-B14F-4D97-AF65-F5344CB8AC3E}">
        <p14:creationId xmlns:p14="http://schemas.microsoft.com/office/powerpoint/2010/main" val="33757792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4800" b="1" dirty="0">
                <a:solidFill>
                  <a:schemeClr val="tx1"/>
                </a:solidFill>
                <a:effectLst>
                  <a:outerShdw blurRad="38100" dist="38100" dir="2700000" algn="tl">
                    <a:srgbClr val="000000">
                      <a:alpha val="43137"/>
                    </a:srgbClr>
                  </a:outerShdw>
                </a:effectLst>
              </a:rPr>
              <a:t>SİZCE ADİL İNSAN KİMDİR?</a:t>
            </a:r>
          </a:p>
        </p:txBody>
      </p:sp>
      <p:sp>
        <p:nvSpPr>
          <p:cNvPr id="6" name="5 Dikdörtgen"/>
          <p:cNvSpPr/>
          <p:nvPr/>
        </p:nvSpPr>
        <p:spPr>
          <a:xfrm>
            <a:off x="72008" y="1124744"/>
            <a:ext cx="8964488" cy="56886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600" b="1" u="sng" dirty="0">
                <a:solidFill>
                  <a:schemeClr val="tx1"/>
                </a:solidFill>
              </a:rPr>
              <a:t>Adil bir insanın özellikleri;</a:t>
            </a:r>
          </a:p>
          <a:p>
            <a:pPr marL="457200" indent="-457200">
              <a:buFont typeface="+mj-lt"/>
              <a:buAutoNum type="arabicPeriod"/>
            </a:pPr>
            <a:r>
              <a:rPr lang="tr-TR" sz="2800" dirty="0">
                <a:solidFill>
                  <a:schemeClr val="tx1"/>
                </a:solidFill>
              </a:rPr>
              <a:t>• </a:t>
            </a:r>
            <a:r>
              <a:rPr lang="tr-TR" sz="2800" b="1" dirty="0">
                <a:solidFill>
                  <a:schemeClr val="tx1"/>
                </a:solidFill>
              </a:rPr>
              <a:t>Kimseye haksızlık yapılmasını istemez.</a:t>
            </a:r>
            <a:endParaRPr lang="tr-TR" sz="2800" dirty="0">
              <a:solidFill>
                <a:schemeClr val="tx1"/>
              </a:solidFill>
            </a:endParaRPr>
          </a:p>
          <a:p>
            <a:pPr marL="457200" indent="-457200">
              <a:buFont typeface="+mj-lt"/>
              <a:buAutoNum type="arabicPeriod"/>
            </a:pPr>
            <a:r>
              <a:rPr lang="tr-TR" sz="2800" b="1" dirty="0">
                <a:solidFill>
                  <a:schemeClr val="tx1"/>
                </a:solidFill>
              </a:rPr>
              <a:t>• Kendisinin ve başkalarının haklarını savunur.</a:t>
            </a:r>
            <a:endParaRPr lang="tr-TR" sz="2800" dirty="0">
              <a:solidFill>
                <a:schemeClr val="tx1"/>
              </a:solidFill>
            </a:endParaRPr>
          </a:p>
          <a:p>
            <a:pPr marL="457200" indent="-457200">
              <a:buFont typeface="+mj-lt"/>
              <a:buAutoNum type="arabicPeriod"/>
            </a:pPr>
            <a:r>
              <a:rPr lang="tr-TR" sz="2800" b="1" dirty="0">
                <a:solidFill>
                  <a:schemeClr val="tx1"/>
                </a:solidFill>
              </a:rPr>
              <a:t>• Problemlere adil çözümler bulur.</a:t>
            </a:r>
            <a:endParaRPr lang="tr-TR" sz="2800" dirty="0">
              <a:solidFill>
                <a:schemeClr val="tx1"/>
              </a:solidFill>
            </a:endParaRPr>
          </a:p>
          <a:p>
            <a:pPr marL="457200" indent="-457200">
              <a:buFont typeface="+mj-lt"/>
              <a:buAutoNum type="arabicPeriod"/>
            </a:pPr>
            <a:r>
              <a:rPr lang="tr-TR" sz="2800" b="1" dirty="0">
                <a:solidFill>
                  <a:schemeClr val="tx1"/>
                </a:solidFill>
              </a:rPr>
              <a:t>• Kendi hatalarını görerek bunları kabullenir.</a:t>
            </a:r>
            <a:endParaRPr lang="tr-TR" sz="2800" dirty="0">
              <a:solidFill>
                <a:schemeClr val="tx1"/>
              </a:solidFill>
            </a:endParaRPr>
          </a:p>
          <a:p>
            <a:pPr marL="457200" indent="-457200">
              <a:buFont typeface="+mj-lt"/>
              <a:buAutoNum type="arabicPeriod"/>
            </a:pPr>
            <a:r>
              <a:rPr lang="tr-TR" sz="2800" b="1" dirty="0">
                <a:solidFill>
                  <a:schemeClr val="tx1"/>
                </a:solidFill>
              </a:rPr>
              <a:t>• Herkesi düşünmeye çalışır, bencil değildir.</a:t>
            </a:r>
            <a:endParaRPr lang="tr-TR" sz="2800" dirty="0">
              <a:solidFill>
                <a:schemeClr val="tx1"/>
              </a:solidFill>
            </a:endParaRPr>
          </a:p>
          <a:p>
            <a:pPr marL="457200" indent="-457200">
              <a:buFont typeface="+mj-lt"/>
              <a:buAutoNum type="arabicPeriod"/>
            </a:pPr>
            <a:r>
              <a:rPr lang="tr-TR" sz="2800" b="1" dirty="0">
                <a:solidFill>
                  <a:schemeClr val="tx1"/>
                </a:solidFill>
              </a:rPr>
              <a:t>• Doğru sözlüdür.</a:t>
            </a:r>
            <a:endParaRPr lang="tr-TR" sz="2800" dirty="0">
              <a:solidFill>
                <a:schemeClr val="tx1"/>
              </a:solidFill>
            </a:endParaRPr>
          </a:p>
        </p:txBody>
      </p:sp>
    </p:spTree>
    <p:extLst>
      <p:ext uri="{BB962C8B-B14F-4D97-AF65-F5344CB8AC3E}">
        <p14:creationId xmlns:p14="http://schemas.microsoft.com/office/powerpoint/2010/main" val="38609181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4000" b="1" dirty="0">
                <a:solidFill>
                  <a:schemeClr val="tx1"/>
                </a:solidFill>
                <a:effectLst>
                  <a:outerShdw blurRad="38100" dist="38100" dir="2700000" algn="tl">
                    <a:srgbClr val="000000">
                      <a:alpha val="43137"/>
                    </a:srgbClr>
                  </a:outerShdw>
                </a:effectLst>
              </a:rPr>
              <a:t>ADALET İKİ CİHAN SAADETİNE VESİLEDİR</a:t>
            </a:r>
          </a:p>
        </p:txBody>
      </p:sp>
      <p:sp>
        <p:nvSpPr>
          <p:cNvPr id="6" name="5 Dikdörtgen"/>
          <p:cNvSpPr/>
          <p:nvPr/>
        </p:nvSpPr>
        <p:spPr>
          <a:xfrm>
            <a:off x="72008" y="1124744"/>
            <a:ext cx="8964488" cy="56886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solidFill>
                  <a:schemeClr val="tx1"/>
                </a:solidFill>
              </a:rPr>
              <a:t>Efendimiz </a:t>
            </a:r>
            <a:r>
              <a:rPr lang="tr-TR" sz="2800" dirty="0" err="1">
                <a:solidFill>
                  <a:schemeClr val="tx1"/>
                </a:solidFill>
              </a:rPr>
              <a:t>bie</a:t>
            </a:r>
            <a:r>
              <a:rPr lang="tr-TR" sz="2800" dirty="0">
                <a:solidFill>
                  <a:schemeClr val="tx1"/>
                </a:solidFill>
              </a:rPr>
              <a:t> Hadis-i şerifte buyurdular ki:</a:t>
            </a:r>
          </a:p>
          <a:p>
            <a:pPr algn="just"/>
            <a:r>
              <a:rPr lang="tr-TR" sz="2800" b="1" dirty="0">
                <a:solidFill>
                  <a:schemeClr val="tx1"/>
                </a:solidFill>
              </a:rPr>
              <a:t>«Müflis, şu kimsedir ki kıyamette, defterinde pek çok namaz, oruç ve zekat sevabı bulunur. Fakat bazılarına çeşitli yönden zararı dokunmuştur. Sevapları, bu hak sahiplerine dağıtılır. Hakları ödenmeden önce sevapları biterse hak sahiplerinin günahları, bunun üzerine yükletilip cehenneme atılır.» </a:t>
            </a:r>
          </a:p>
          <a:p>
            <a:r>
              <a:rPr lang="tr-TR" sz="2800" dirty="0">
                <a:solidFill>
                  <a:schemeClr val="tx1"/>
                </a:solidFill>
              </a:rPr>
              <a:t>(Müslim)</a:t>
            </a:r>
          </a:p>
        </p:txBody>
      </p:sp>
    </p:spTree>
    <p:extLst>
      <p:ext uri="{BB962C8B-B14F-4D97-AF65-F5344CB8AC3E}">
        <p14:creationId xmlns:p14="http://schemas.microsoft.com/office/powerpoint/2010/main" val="2235699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44000"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6600" b="1" dirty="0">
                <a:solidFill>
                  <a:schemeClr val="tx1"/>
                </a:solidFill>
              </a:rPr>
              <a:t>İslam’da Adalet Anlayışı?</a:t>
            </a:r>
            <a:endParaRPr lang="tr-TR" sz="6600" dirty="0">
              <a:solidFill>
                <a:schemeClr val="tx1"/>
              </a:solidFill>
            </a:endParaRPr>
          </a:p>
        </p:txBody>
      </p:sp>
      <p:sp>
        <p:nvSpPr>
          <p:cNvPr id="6" name="5 Dikdörtgen"/>
          <p:cNvSpPr/>
          <p:nvPr/>
        </p:nvSpPr>
        <p:spPr>
          <a:xfrm>
            <a:off x="395536" y="1268760"/>
            <a:ext cx="8568952"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dirty="0">
                <a:solidFill>
                  <a:schemeClr val="tx1"/>
                </a:solidFill>
              </a:rPr>
              <a:t>İslâm’da adalet mefhumu ile </a:t>
            </a:r>
          </a:p>
          <a:p>
            <a:pPr algn="just"/>
            <a:r>
              <a:rPr lang="tr-TR" sz="2800" u="sng" dirty="0">
                <a:solidFill>
                  <a:schemeClr val="tx1"/>
                </a:solidFill>
              </a:rPr>
              <a:t>her ferdin ve her toplumun karşılıklı olarak işlerinde değişmez bir ölçü konmuş, </a:t>
            </a:r>
            <a:endParaRPr lang="tr-TR" sz="2800" dirty="0">
              <a:solidFill>
                <a:schemeClr val="tx1"/>
              </a:solidFill>
            </a:endParaRPr>
          </a:p>
          <a:p>
            <a:pPr marL="514350" lvl="0" indent="-514350" algn="just">
              <a:buFont typeface="Wingdings" panose="05000000000000000000" pitchFamily="2" charset="2"/>
              <a:buChar char="ü"/>
            </a:pPr>
            <a:r>
              <a:rPr lang="tr-TR" sz="2800" b="1" dirty="0">
                <a:solidFill>
                  <a:schemeClr val="tx1"/>
                </a:solidFill>
              </a:rPr>
              <a:t>İstek ve heveslere yer verilmemiş, </a:t>
            </a:r>
          </a:p>
          <a:p>
            <a:pPr marL="514350" lvl="0" indent="-514350" algn="just">
              <a:buFont typeface="Wingdings" panose="05000000000000000000" pitchFamily="2" charset="2"/>
              <a:buChar char="ü"/>
            </a:pPr>
            <a:r>
              <a:rPr lang="tr-TR" sz="2800" b="1" dirty="0">
                <a:solidFill>
                  <a:schemeClr val="tx1"/>
                </a:solidFill>
              </a:rPr>
              <a:t>Sevgi ve nefretlere uyulmamış, </a:t>
            </a:r>
          </a:p>
          <a:p>
            <a:pPr marL="514350" lvl="0" indent="-514350" algn="just">
              <a:buFont typeface="Wingdings" panose="05000000000000000000" pitchFamily="2" charset="2"/>
              <a:buChar char="ü"/>
            </a:pPr>
            <a:r>
              <a:rPr lang="tr-TR" sz="2800" b="1" dirty="0">
                <a:solidFill>
                  <a:schemeClr val="tx1"/>
                </a:solidFill>
              </a:rPr>
              <a:t>Akrabalık ve yakınlık gözetilmemiş, </a:t>
            </a:r>
          </a:p>
          <a:p>
            <a:pPr marL="514350" lvl="0" indent="-514350" algn="just">
              <a:buFont typeface="Wingdings" panose="05000000000000000000" pitchFamily="2" charset="2"/>
              <a:buChar char="ü"/>
            </a:pPr>
            <a:r>
              <a:rPr lang="tr-TR" sz="2800" b="1" dirty="0">
                <a:solidFill>
                  <a:schemeClr val="tx1"/>
                </a:solidFill>
              </a:rPr>
              <a:t>Zengin-fakir, kuvvetli ve zayıf ayırımı yapılmamıştır.</a:t>
            </a:r>
          </a:p>
          <a:p>
            <a:pPr algn="just"/>
            <a:r>
              <a:rPr lang="tr-TR" sz="2800" u="sng" dirty="0">
                <a:solidFill>
                  <a:schemeClr val="tx1"/>
                </a:solidFill>
              </a:rPr>
              <a:t>Bir ferdin, bir ailenin, bir toplumun, bir milletin barış, huzur, güven, birlik ve beraberlik içinde yaşayabilmesi, toplumu ayakta tutan dinamiklerin hakim, diri ve canlı olmasına bağlıdır. </a:t>
            </a:r>
            <a:endParaRPr lang="tr-TR" sz="2800" dirty="0">
              <a:solidFill>
                <a:schemeClr val="tx1"/>
              </a:solidFill>
            </a:endParaRPr>
          </a:p>
        </p:txBody>
      </p:sp>
    </p:spTree>
    <p:extLst>
      <p:ext uri="{BB962C8B-B14F-4D97-AF65-F5344CB8AC3E}">
        <p14:creationId xmlns:p14="http://schemas.microsoft.com/office/powerpoint/2010/main" val="2024052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44000"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6600" b="1" dirty="0">
                <a:solidFill>
                  <a:schemeClr val="tx1"/>
                </a:solidFill>
              </a:rPr>
              <a:t>Her Cuma…</a:t>
            </a:r>
            <a:endParaRPr lang="tr-TR" sz="6600" dirty="0">
              <a:solidFill>
                <a:schemeClr val="tx1"/>
              </a:solidFill>
            </a:endParaRPr>
          </a:p>
        </p:txBody>
      </p:sp>
      <p:sp>
        <p:nvSpPr>
          <p:cNvPr id="6" name="5 Dikdörtgen"/>
          <p:cNvSpPr/>
          <p:nvPr/>
        </p:nvSpPr>
        <p:spPr>
          <a:xfrm>
            <a:off x="395536" y="1268760"/>
            <a:ext cx="8568952"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b="1" u="sng" dirty="0" err="1">
                <a:solidFill>
                  <a:schemeClr val="tx1"/>
                </a:solidFill>
              </a:rPr>
              <a:t>Emevi</a:t>
            </a:r>
            <a:r>
              <a:rPr lang="tr-TR" sz="2800" b="1" u="sng" dirty="0">
                <a:solidFill>
                  <a:schemeClr val="tx1"/>
                </a:solidFill>
              </a:rPr>
              <a:t> Halifelerinden Ömer b. Abdülaziz döneminde hutbelerin sonuna eklenen şu ayet çok anlamlıdır.</a:t>
            </a:r>
            <a:endParaRPr lang="tr-TR" sz="2800" dirty="0">
              <a:solidFill>
                <a:schemeClr val="tx1"/>
              </a:solidFill>
            </a:endParaRPr>
          </a:p>
          <a:p>
            <a:pPr algn="ctr"/>
            <a:r>
              <a:rPr lang="ar-SA" sz="4000" dirty="0">
                <a:solidFill>
                  <a:schemeClr val="tx1"/>
                </a:solidFill>
                <a:latin typeface="HASENAT" panose="01000600020000020003" pitchFamily="2" charset="-78"/>
                <a:cs typeface="HASENAT" panose="01000600020000020003" pitchFamily="2" charset="-78"/>
              </a:rPr>
              <a:t>اِنَّ اللّٰهَ يَاْمُرُ بِالْعَدْلِ وَالْاِحْسَانِ وَاٖيتَاٸِ ذِى الْقُرْبٰى وَيَنْهٰى عَنِ الْفَحْشَاءِ وَالْمُنْكَرِ وَالْبَغْیِ يَعِظُكُمْ لَعَلَّكُمْ تَذَكَّرُونَ</a:t>
            </a:r>
            <a:endParaRPr lang="tr-TR" sz="4000" dirty="0">
              <a:solidFill>
                <a:schemeClr val="tx1"/>
              </a:solidFill>
              <a:latin typeface="HASENAT" panose="01000600020000020003" pitchFamily="2" charset="-78"/>
              <a:cs typeface="HASENAT" panose="01000600020000020003" pitchFamily="2" charset="-78"/>
            </a:endParaRPr>
          </a:p>
          <a:p>
            <a:pPr algn="just"/>
            <a:r>
              <a:rPr lang="tr-TR" sz="2800" dirty="0">
                <a:solidFill>
                  <a:schemeClr val="tx1"/>
                </a:solidFill>
              </a:rPr>
              <a:t>“Muhakkak ki Allah, </a:t>
            </a:r>
            <a:r>
              <a:rPr lang="tr-TR" sz="2800" b="1" dirty="0">
                <a:solidFill>
                  <a:srgbClr val="FF0000"/>
                </a:solidFill>
              </a:rPr>
              <a:t>adaleti, iyiliği, akrabaya yardım etmeyi emreder, </a:t>
            </a:r>
            <a:r>
              <a:rPr lang="tr-TR" sz="2800" b="1" dirty="0">
                <a:solidFill>
                  <a:srgbClr val="0070C0"/>
                </a:solidFill>
              </a:rPr>
              <a:t>çirkin işleri, fenalık ve azgınlığı da yasaklar. </a:t>
            </a:r>
            <a:r>
              <a:rPr lang="tr-TR" sz="2800" dirty="0">
                <a:solidFill>
                  <a:schemeClr val="tx1"/>
                </a:solidFill>
              </a:rPr>
              <a:t>O, düşünüp tutasınız diye size öğüt veriyor.” (</a:t>
            </a:r>
            <a:r>
              <a:rPr lang="tr-TR" sz="2800" dirty="0" err="1">
                <a:solidFill>
                  <a:schemeClr val="tx1"/>
                </a:solidFill>
              </a:rPr>
              <a:t>Nahl</a:t>
            </a:r>
            <a:r>
              <a:rPr lang="tr-TR" sz="2800" dirty="0">
                <a:solidFill>
                  <a:schemeClr val="tx1"/>
                </a:solidFill>
              </a:rPr>
              <a:t> 90.) </a:t>
            </a:r>
          </a:p>
        </p:txBody>
      </p:sp>
    </p:spTree>
    <p:extLst>
      <p:ext uri="{BB962C8B-B14F-4D97-AF65-F5344CB8AC3E}">
        <p14:creationId xmlns:p14="http://schemas.microsoft.com/office/powerpoint/2010/main" val="2806076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251520" y="188640"/>
            <a:ext cx="8568952"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6000" b="1" dirty="0">
                <a:solidFill>
                  <a:schemeClr val="tx1"/>
                </a:solidFill>
              </a:rPr>
              <a:t>Atalarımız Diyor ki:</a:t>
            </a:r>
            <a:endParaRPr lang="tr-TR" sz="6000" dirty="0">
              <a:solidFill>
                <a:schemeClr val="tx1"/>
              </a:solidFill>
            </a:endParaRPr>
          </a:p>
        </p:txBody>
      </p:sp>
      <p:sp>
        <p:nvSpPr>
          <p:cNvPr id="6" name="5 Dikdörtgen"/>
          <p:cNvSpPr/>
          <p:nvPr/>
        </p:nvSpPr>
        <p:spPr>
          <a:xfrm>
            <a:off x="395536" y="1268760"/>
            <a:ext cx="8568952"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4000" b="1" dirty="0">
                <a:solidFill>
                  <a:schemeClr val="tx1"/>
                </a:solidFill>
              </a:rPr>
              <a:t>“İslam’ın şartı beş altıncısı insaf ve adalet demişler.”</a:t>
            </a:r>
            <a:endParaRPr lang="tr-TR" sz="4000" dirty="0">
              <a:solidFill>
                <a:schemeClr val="tx1"/>
              </a:solidFill>
            </a:endParaRPr>
          </a:p>
          <a:p>
            <a:r>
              <a:rPr lang="tr-TR" sz="4000" b="1" dirty="0">
                <a:solidFill>
                  <a:srgbClr val="FF0000"/>
                </a:solidFill>
              </a:rPr>
              <a:t>“İslâm’ın surları hak, kapısı adalet; içi de saadettir.”</a:t>
            </a:r>
            <a:endParaRPr lang="tr-TR" sz="4000" dirty="0">
              <a:solidFill>
                <a:srgbClr val="FF0000"/>
              </a:solidFill>
            </a:endParaRPr>
          </a:p>
          <a:p>
            <a:r>
              <a:rPr lang="tr-TR" sz="4000" b="1" dirty="0">
                <a:solidFill>
                  <a:srgbClr val="7030A0"/>
                </a:solidFill>
              </a:rPr>
              <a:t>“Adâlet, her yerde geçerli olan bir sermayedir” </a:t>
            </a:r>
            <a:endParaRPr lang="tr-TR" sz="4000" dirty="0">
              <a:solidFill>
                <a:srgbClr val="7030A0"/>
              </a:solidFill>
            </a:endParaRPr>
          </a:p>
          <a:p>
            <a:r>
              <a:rPr lang="tr-TR" sz="4000" b="1" dirty="0">
                <a:solidFill>
                  <a:srgbClr val="002060"/>
                </a:solidFill>
              </a:rPr>
              <a:t>“Adalet olan yerde adavet olmaz.” </a:t>
            </a:r>
            <a:endParaRPr lang="tr-TR" sz="4000" dirty="0">
              <a:solidFill>
                <a:srgbClr val="002060"/>
              </a:solidFill>
            </a:endParaRPr>
          </a:p>
        </p:txBody>
      </p:sp>
    </p:spTree>
    <p:extLst>
      <p:ext uri="{BB962C8B-B14F-4D97-AF65-F5344CB8AC3E}">
        <p14:creationId xmlns:p14="http://schemas.microsoft.com/office/powerpoint/2010/main" val="2211987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085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4800" b="1" dirty="0">
                <a:solidFill>
                  <a:schemeClr val="tx1"/>
                </a:solidFill>
              </a:rPr>
              <a:t>Allah’ın İsimleri: el </a:t>
            </a:r>
            <a:r>
              <a:rPr lang="tr-TR" sz="4800" b="1" dirty="0" err="1">
                <a:solidFill>
                  <a:schemeClr val="tx1"/>
                </a:solidFill>
              </a:rPr>
              <a:t>Adl</a:t>
            </a:r>
            <a:r>
              <a:rPr lang="tr-TR" sz="4800" b="1" dirty="0">
                <a:solidFill>
                  <a:schemeClr val="tx1"/>
                </a:solidFill>
              </a:rPr>
              <a:t>, el </a:t>
            </a:r>
            <a:r>
              <a:rPr lang="tr-TR" sz="4800" b="1" dirty="0" err="1">
                <a:solidFill>
                  <a:schemeClr val="tx1"/>
                </a:solidFill>
              </a:rPr>
              <a:t>Muksid</a:t>
            </a:r>
            <a:endParaRPr lang="tr-TR" sz="4800" dirty="0">
              <a:solidFill>
                <a:schemeClr val="tx1"/>
              </a:solidFill>
            </a:endParaRPr>
          </a:p>
        </p:txBody>
      </p:sp>
      <p:sp>
        <p:nvSpPr>
          <p:cNvPr id="6" name="5 Dikdörtgen"/>
          <p:cNvSpPr/>
          <p:nvPr/>
        </p:nvSpPr>
        <p:spPr>
          <a:xfrm>
            <a:off x="395536" y="1268760"/>
            <a:ext cx="8568952"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4000" b="1" dirty="0">
                <a:solidFill>
                  <a:schemeClr val="tx1"/>
                </a:solidFill>
              </a:rPr>
              <a:t>El </a:t>
            </a:r>
            <a:r>
              <a:rPr lang="tr-TR" sz="4000" b="1" dirty="0" err="1">
                <a:solidFill>
                  <a:schemeClr val="tx1"/>
                </a:solidFill>
              </a:rPr>
              <a:t>Adl</a:t>
            </a:r>
            <a:r>
              <a:rPr lang="tr-TR" sz="4000" b="1" dirty="0">
                <a:solidFill>
                  <a:schemeClr val="tx1"/>
                </a:solidFill>
              </a:rPr>
              <a:t>: </a:t>
            </a:r>
            <a:r>
              <a:rPr lang="tr-TR" sz="4000" dirty="0">
                <a:solidFill>
                  <a:schemeClr val="tx1"/>
                </a:solidFill>
              </a:rPr>
              <a:t>Adil, insaflı, </a:t>
            </a:r>
            <a:r>
              <a:rPr lang="tr-TR" sz="4000" dirty="0">
                <a:solidFill>
                  <a:srgbClr val="FF0000"/>
                </a:solidFill>
              </a:rPr>
              <a:t>her şeyi yerli yerinde yapan, </a:t>
            </a:r>
            <a:r>
              <a:rPr lang="tr-TR" sz="4000" dirty="0">
                <a:solidFill>
                  <a:srgbClr val="0070C0"/>
                </a:solidFill>
              </a:rPr>
              <a:t>her şeyi hak ve doğru olan</a:t>
            </a:r>
          </a:p>
          <a:p>
            <a:pPr algn="just"/>
            <a:r>
              <a:rPr lang="tr-TR" sz="4000" b="1" u="sng" dirty="0">
                <a:solidFill>
                  <a:schemeClr val="tx1"/>
                </a:solidFill>
              </a:rPr>
              <a:t>el-</a:t>
            </a:r>
            <a:r>
              <a:rPr lang="tr-TR" sz="4000" b="1" u="sng" dirty="0" err="1">
                <a:solidFill>
                  <a:schemeClr val="tx1"/>
                </a:solidFill>
              </a:rPr>
              <a:t>Muksit</a:t>
            </a:r>
            <a:r>
              <a:rPr lang="tr-TR" sz="4000" b="1" u="sng" dirty="0">
                <a:solidFill>
                  <a:schemeClr val="tx1"/>
                </a:solidFill>
              </a:rPr>
              <a:t>:</a:t>
            </a:r>
            <a:r>
              <a:rPr lang="tr-TR" sz="4000" b="1" dirty="0">
                <a:solidFill>
                  <a:schemeClr val="tx1"/>
                </a:solidFill>
              </a:rPr>
              <a:t> A</a:t>
            </a:r>
            <a:r>
              <a:rPr lang="tr-TR" sz="4000" dirty="0">
                <a:solidFill>
                  <a:schemeClr val="tx1"/>
                </a:solidFill>
              </a:rPr>
              <a:t>daletle hükmeden, bütün işlerini uygun ve denk olarak yerli yerinde yapan, </a:t>
            </a:r>
            <a:r>
              <a:rPr lang="tr-TR" sz="4000" dirty="0">
                <a:solidFill>
                  <a:srgbClr val="0070C0"/>
                </a:solidFill>
              </a:rPr>
              <a:t>mazlumların hakkını zalimlerden alan, </a:t>
            </a:r>
            <a:r>
              <a:rPr lang="tr-TR" sz="4000" dirty="0">
                <a:solidFill>
                  <a:srgbClr val="FF0000"/>
                </a:solidFill>
              </a:rPr>
              <a:t>her işinde dengeyi kuran</a:t>
            </a:r>
            <a:r>
              <a:rPr lang="tr-TR" sz="4000" dirty="0">
                <a:solidFill>
                  <a:schemeClr val="tx1"/>
                </a:solidFill>
              </a:rPr>
              <a:t> demektir.  </a:t>
            </a:r>
          </a:p>
        </p:txBody>
      </p:sp>
    </p:spTree>
    <p:extLst>
      <p:ext uri="{BB962C8B-B14F-4D97-AF65-F5344CB8AC3E}">
        <p14:creationId xmlns:p14="http://schemas.microsoft.com/office/powerpoint/2010/main" val="2022047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91085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4800" b="1" dirty="0">
                <a:solidFill>
                  <a:schemeClr val="tx1"/>
                </a:solidFill>
              </a:rPr>
              <a:t>Allah Zerre Kadar Haksızlık Etmez</a:t>
            </a:r>
            <a:endParaRPr lang="tr-TR" sz="4800" dirty="0">
              <a:solidFill>
                <a:schemeClr val="tx1"/>
              </a:solidFill>
            </a:endParaRPr>
          </a:p>
        </p:txBody>
      </p:sp>
      <p:sp>
        <p:nvSpPr>
          <p:cNvPr id="6" name="5 Dikdörtgen"/>
          <p:cNvSpPr/>
          <p:nvPr/>
        </p:nvSpPr>
        <p:spPr>
          <a:xfrm>
            <a:off x="395536" y="1268760"/>
            <a:ext cx="8568952" cy="5328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SA" sz="4000" dirty="0">
                <a:solidFill>
                  <a:schemeClr val="tx1"/>
                </a:solidFill>
                <a:latin typeface="HASENAT" panose="01000600020000020003" pitchFamily="2" charset="-78"/>
                <a:cs typeface="HASENAT" panose="01000600020000020003" pitchFamily="2" charset="-78"/>
              </a:rPr>
              <a:t>وَنَضَعُ الْمَوَازٖينَ الْقِسْطَ لِيَوْمِ الْقِيٰمَةِ فَلَا تُظْلَمُ نَفْسٌ شَيْپًا وَاِنْ كَانَ مِثْقَالَ حَبَّةٍ مِنْ خَرْدَلٍ اَتَيْنَا بِهَا وَكَفٰى بِنَا حَاسِبٖينَ</a:t>
            </a:r>
            <a:endParaRPr lang="tr-TR" sz="4000" dirty="0">
              <a:solidFill>
                <a:schemeClr val="tx1"/>
              </a:solidFill>
              <a:latin typeface="HASENAT" panose="01000600020000020003" pitchFamily="2" charset="-78"/>
              <a:cs typeface="HASENAT" panose="01000600020000020003" pitchFamily="2" charset="-78"/>
            </a:endParaRPr>
          </a:p>
          <a:p>
            <a:pPr algn="just"/>
            <a:r>
              <a:rPr lang="tr-TR" sz="2800" dirty="0">
                <a:solidFill>
                  <a:schemeClr val="tx1"/>
                </a:solidFill>
              </a:rPr>
              <a:t>“Biz, </a:t>
            </a:r>
            <a:r>
              <a:rPr lang="tr-TR" sz="2800" b="1" dirty="0">
                <a:solidFill>
                  <a:srgbClr val="FF0000"/>
                </a:solidFill>
              </a:rPr>
              <a:t>kıyamet günü için adalet terazileri kurarız</a:t>
            </a:r>
            <a:r>
              <a:rPr lang="tr-TR" sz="2800" b="1" dirty="0">
                <a:solidFill>
                  <a:schemeClr val="tx1"/>
                </a:solidFill>
              </a:rPr>
              <a:t>.</a:t>
            </a:r>
            <a:r>
              <a:rPr lang="tr-TR" sz="2800" dirty="0">
                <a:solidFill>
                  <a:schemeClr val="tx1"/>
                </a:solidFill>
              </a:rPr>
              <a:t> </a:t>
            </a:r>
            <a:r>
              <a:rPr lang="tr-TR" sz="2800" b="1" dirty="0">
                <a:solidFill>
                  <a:srgbClr val="FF0000"/>
                </a:solidFill>
              </a:rPr>
              <a:t>Artık kimseye, hiçbir şekilde haksızlık edilmez.</a:t>
            </a:r>
            <a:r>
              <a:rPr lang="tr-TR" sz="2800" dirty="0">
                <a:solidFill>
                  <a:srgbClr val="FF0000"/>
                </a:solidFill>
              </a:rPr>
              <a:t> </a:t>
            </a:r>
            <a:r>
              <a:rPr lang="tr-TR" sz="2800" b="1" u="sng" dirty="0">
                <a:solidFill>
                  <a:srgbClr val="0070C0"/>
                </a:solidFill>
              </a:rPr>
              <a:t>(Yapılan iş,) bir hardal tanesi kadar dahi olsa, onu (adalet terazisine) getiririz.</a:t>
            </a:r>
            <a:r>
              <a:rPr lang="tr-TR" sz="2800" dirty="0">
                <a:solidFill>
                  <a:srgbClr val="0070C0"/>
                </a:solidFill>
              </a:rPr>
              <a:t> </a:t>
            </a:r>
            <a:r>
              <a:rPr lang="tr-TR" sz="2400" dirty="0">
                <a:solidFill>
                  <a:schemeClr val="tx1"/>
                </a:solidFill>
              </a:rPr>
              <a:t>Hesap gören olarak biz (herkese) yeteriz.” </a:t>
            </a:r>
            <a:r>
              <a:rPr lang="tr-TR" sz="1400" dirty="0">
                <a:solidFill>
                  <a:schemeClr val="tx1"/>
                </a:solidFill>
              </a:rPr>
              <a:t>(Enbiya 47)</a:t>
            </a:r>
          </a:p>
          <a:p>
            <a:pPr algn="just" rtl="1"/>
            <a:r>
              <a:rPr lang="ar-SA" sz="3200" dirty="0">
                <a:solidFill>
                  <a:schemeClr val="tx1"/>
                </a:solidFill>
                <a:latin typeface="HASENAT" panose="01000600020000020003" pitchFamily="2" charset="-78"/>
                <a:cs typeface="HASENAT" panose="01000600020000020003" pitchFamily="2" charset="-78"/>
              </a:rPr>
              <a:t>اِنَّ اللّٰهَ لَا يَظْلِمُ مِثْقَالَ ذَرَّةٍ وَاِنْ تَكُ حَسَنَةً يُضَاعِفْهَا وَيُؤْتِ مِنْ لَدُنْهُ اَجْرًا عَظٖيمًا </a:t>
            </a:r>
            <a:endParaRPr lang="tr-TR" sz="3200" dirty="0">
              <a:solidFill>
                <a:schemeClr val="tx1"/>
              </a:solidFill>
              <a:latin typeface="HASENAT" panose="01000600020000020003" pitchFamily="2" charset="-78"/>
              <a:cs typeface="HASENAT" panose="01000600020000020003" pitchFamily="2" charset="-78"/>
            </a:endParaRPr>
          </a:p>
          <a:p>
            <a:pPr algn="just"/>
            <a:r>
              <a:rPr lang="tr-TR" sz="2400" dirty="0">
                <a:solidFill>
                  <a:schemeClr val="tx1"/>
                </a:solidFill>
              </a:rPr>
              <a:t>“</a:t>
            </a:r>
            <a:r>
              <a:rPr lang="tr-TR" sz="3200" b="1" u="sng" dirty="0">
                <a:solidFill>
                  <a:srgbClr val="FF0000"/>
                </a:solidFill>
              </a:rPr>
              <a:t>Şüphe yok ki Allah zerre kadar haksızlık etmez</a:t>
            </a:r>
            <a:r>
              <a:rPr lang="tr-TR" sz="2400" b="1" u="sng" dirty="0">
                <a:solidFill>
                  <a:schemeClr val="tx1"/>
                </a:solidFill>
              </a:rPr>
              <a:t>.</a:t>
            </a:r>
            <a:r>
              <a:rPr lang="tr-TR" sz="2400" dirty="0">
                <a:solidFill>
                  <a:schemeClr val="tx1"/>
                </a:solidFill>
              </a:rPr>
              <a:t> (Kulun yaptığı iş, eğer bir kötülük ise, onun cezasını adaletle verir.) İyilik olursa onu katlar (kat kat arttırır), kendinden de büyük mükâfat verir.” </a:t>
            </a:r>
            <a:r>
              <a:rPr lang="tr-TR" sz="1400" dirty="0">
                <a:solidFill>
                  <a:schemeClr val="tx1"/>
                </a:solidFill>
              </a:rPr>
              <a:t>(NİSA 40)</a:t>
            </a:r>
            <a:endParaRPr lang="tr-TR" sz="2400" dirty="0">
              <a:solidFill>
                <a:schemeClr val="tx1"/>
              </a:solidFill>
            </a:endParaRPr>
          </a:p>
        </p:txBody>
      </p:sp>
    </p:spTree>
    <p:extLst>
      <p:ext uri="{BB962C8B-B14F-4D97-AF65-F5344CB8AC3E}">
        <p14:creationId xmlns:p14="http://schemas.microsoft.com/office/powerpoint/2010/main" val="28524453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1527</TotalTime>
  <Words>5604</Words>
  <Application>Microsoft Office PowerPoint</Application>
  <PresentationFormat>Ekran Gösterisi (4:3)</PresentationFormat>
  <Paragraphs>425</Paragraphs>
  <Slides>46</Slides>
  <Notes>13</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46</vt:i4>
      </vt:variant>
    </vt:vector>
  </HeadingPairs>
  <TitlesOfParts>
    <vt:vector size="55" baseType="lpstr">
      <vt:lpstr>Arial</vt:lpstr>
      <vt:lpstr>Calibri</vt:lpstr>
      <vt:lpstr>Courier New</vt:lpstr>
      <vt:lpstr>HASENAT</vt:lpstr>
      <vt:lpstr>Times New Roman</vt:lpstr>
      <vt:lpstr>Vijaya</vt:lpstr>
      <vt:lpstr>Vivaldi</vt:lpstr>
      <vt:lpstr>Wingdings</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dmc</dc:creator>
  <cp:lastModifiedBy>İdris YAVUZYİĞİT</cp:lastModifiedBy>
  <cp:revision>174</cp:revision>
  <dcterms:created xsi:type="dcterms:W3CDTF">2012-03-09T11:27:55Z</dcterms:created>
  <dcterms:modified xsi:type="dcterms:W3CDTF">2020-08-05T10:27:02Z</dcterms:modified>
</cp:coreProperties>
</file>